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60"/>
  </p:notesMasterIdLst>
  <p:sldIdLst>
    <p:sldId id="257" r:id="rId2"/>
    <p:sldId id="586" r:id="rId3"/>
    <p:sldId id="587" r:id="rId4"/>
    <p:sldId id="535" r:id="rId5"/>
    <p:sldId id="537" r:id="rId6"/>
    <p:sldId id="539" r:id="rId7"/>
    <p:sldId id="548" r:id="rId8"/>
    <p:sldId id="259" r:id="rId9"/>
    <p:sldId id="545" r:id="rId10"/>
    <p:sldId id="541" r:id="rId11"/>
    <p:sldId id="588" r:id="rId12"/>
    <p:sldId id="386" r:id="rId13"/>
    <p:sldId id="429" r:id="rId14"/>
    <p:sldId id="492" r:id="rId15"/>
    <p:sldId id="549" r:id="rId16"/>
    <p:sldId id="550" r:id="rId17"/>
    <p:sldId id="551" r:id="rId18"/>
    <p:sldId id="552" r:id="rId19"/>
    <p:sldId id="553" r:id="rId20"/>
    <p:sldId id="554" r:id="rId21"/>
    <p:sldId id="556" r:id="rId22"/>
    <p:sldId id="591" r:id="rId23"/>
    <p:sldId id="544" r:id="rId24"/>
    <p:sldId id="557" r:id="rId25"/>
    <p:sldId id="558" r:id="rId26"/>
    <p:sldId id="559" r:id="rId27"/>
    <p:sldId id="571" r:id="rId28"/>
    <p:sldId id="560" r:id="rId29"/>
    <p:sldId id="561" r:id="rId30"/>
    <p:sldId id="562" r:id="rId31"/>
    <p:sldId id="540" r:id="rId32"/>
    <p:sldId id="563" r:id="rId33"/>
    <p:sldId id="564" r:id="rId34"/>
    <p:sldId id="565" r:id="rId35"/>
    <p:sldId id="566" r:id="rId36"/>
    <p:sldId id="567" r:id="rId37"/>
    <p:sldId id="589" r:id="rId38"/>
    <p:sldId id="575" r:id="rId39"/>
    <p:sldId id="581" r:id="rId40"/>
    <p:sldId id="576" r:id="rId41"/>
    <p:sldId id="530" r:id="rId42"/>
    <p:sldId id="444" r:id="rId43"/>
    <p:sldId id="525" r:id="rId44"/>
    <p:sldId id="574" r:id="rId45"/>
    <p:sldId id="532" r:id="rId46"/>
    <p:sldId id="445" r:id="rId47"/>
    <p:sldId id="528" r:id="rId48"/>
    <p:sldId id="584" r:id="rId49"/>
    <p:sldId id="583" r:id="rId50"/>
    <p:sldId id="585" r:id="rId51"/>
    <p:sldId id="578" r:id="rId52"/>
    <p:sldId id="590" r:id="rId53"/>
    <p:sldId id="421" r:id="rId54"/>
    <p:sldId id="572" r:id="rId55"/>
    <p:sldId id="534" r:id="rId56"/>
    <p:sldId id="460" r:id="rId57"/>
    <p:sldId id="276" r:id="rId58"/>
    <p:sldId id="542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ío Mercado" initials="RM" lastIdx="1" clrIdx="0">
    <p:extLst>
      <p:ext uri="{19B8F6BF-5375-455C-9EA6-DF929625EA0E}">
        <p15:presenceInfo xmlns:p15="http://schemas.microsoft.com/office/powerpoint/2012/main" userId="a74e8ded307502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A6C1"/>
    <a:srgbClr val="7892FD"/>
    <a:srgbClr val="FFFFFF"/>
    <a:srgbClr val="000000"/>
    <a:srgbClr val="BAE8FF"/>
    <a:srgbClr val="ABA854"/>
    <a:srgbClr val="8EAFED"/>
    <a:srgbClr val="3B1461"/>
    <a:srgbClr val="B5E1B5"/>
    <a:srgbClr val="D77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90380" autoAdjust="0"/>
  </p:normalViewPr>
  <p:slideViewPr>
    <p:cSldViewPr snapToGrid="0">
      <p:cViewPr varScale="1">
        <p:scale>
          <a:sx n="63" d="100"/>
          <a:sy n="63" d="100"/>
        </p:scale>
        <p:origin x="3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580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1B0B34-EDE0-410A-B7AA-BAB2223EC791}" type="doc">
      <dgm:prSet loTypeId="urn:microsoft.com/office/officeart/2005/8/layout/cycle1" loCatId="cycle" qsTypeId="urn:microsoft.com/office/officeart/2005/8/quickstyle/simple1" qsCatId="simple" csTypeId="urn:microsoft.com/office/officeart/2005/8/colors/accent1_4" csCatId="accent1" phldr="1"/>
      <dgm:spPr/>
    </dgm:pt>
    <dgm:pt modelId="{B78AA294-6F47-47D0-808B-F511E5389EE4}">
      <dgm:prSet phldrT="[Text]"/>
      <dgm:spPr/>
      <dgm:t>
        <a:bodyPr/>
        <a:lstStyle/>
        <a:p>
          <a:r>
            <a:rPr lang="en-US" dirty="0"/>
            <a:t>Design</a:t>
          </a:r>
          <a:endParaRPr lang="sv-SE" dirty="0"/>
        </a:p>
      </dgm:t>
    </dgm:pt>
    <dgm:pt modelId="{582CC773-D9C9-45B1-B5C7-B7CBC9D8E015}" type="parTrans" cxnId="{959625E6-00DD-4BA6-B3C7-D7684E8B8853}">
      <dgm:prSet/>
      <dgm:spPr/>
      <dgm:t>
        <a:bodyPr/>
        <a:lstStyle/>
        <a:p>
          <a:endParaRPr lang="sv-SE"/>
        </a:p>
      </dgm:t>
    </dgm:pt>
    <dgm:pt modelId="{94E6903B-549F-41C4-8DFD-E581907DE8F1}" type="sibTrans" cxnId="{959625E6-00DD-4BA6-B3C7-D7684E8B8853}">
      <dgm:prSet/>
      <dgm:spPr/>
      <dgm:t>
        <a:bodyPr/>
        <a:lstStyle/>
        <a:p>
          <a:endParaRPr lang="sv-SE"/>
        </a:p>
      </dgm:t>
    </dgm:pt>
    <dgm:pt modelId="{E25CA63A-A1D9-4451-B2B5-DE3BF4E9DA60}">
      <dgm:prSet phldrT="[Text]"/>
      <dgm:spPr/>
      <dgm:t>
        <a:bodyPr/>
        <a:lstStyle/>
        <a:p>
          <a:r>
            <a:rPr lang="en-US" dirty="0"/>
            <a:t>Make</a:t>
          </a:r>
          <a:endParaRPr lang="sv-SE" dirty="0"/>
        </a:p>
      </dgm:t>
    </dgm:pt>
    <dgm:pt modelId="{EAA28538-6CA8-49D9-805D-3EEB4D89620D}" type="parTrans" cxnId="{22497A93-92F4-404B-BB0C-C64F1BB46FDE}">
      <dgm:prSet/>
      <dgm:spPr/>
      <dgm:t>
        <a:bodyPr/>
        <a:lstStyle/>
        <a:p>
          <a:endParaRPr lang="sv-SE"/>
        </a:p>
      </dgm:t>
    </dgm:pt>
    <dgm:pt modelId="{2078F45B-DA28-483B-9043-FDAD111D57C1}" type="sibTrans" cxnId="{22497A93-92F4-404B-BB0C-C64F1BB46FDE}">
      <dgm:prSet/>
      <dgm:spPr/>
      <dgm:t>
        <a:bodyPr/>
        <a:lstStyle/>
        <a:p>
          <a:endParaRPr lang="sv-SE"/>
        </a:p>
      </dgm:t>
    </dgm:pt>
    <dgm:pt modelId="{7B57E654-2A20-4C6A-8658-CBE093D74490}">
      <dgm:prSet phldrT="[Text]"/>
      <dgm:spPr/>
      <dgm:t>
        <a:bodyPr/>
        <a:lstStyle/>
        <a:p>
          <a:r>
            <a:rPr lang="en-US" dirty="0"/>
            <a:t>Test</a:t>
          </a:r>
          <a:endParaRPr lang="sv-SE" dirty="0"/>
        </a:p>
      </dgm:t>
    </dgm:pt>
    <dgm:pt modelId="{639ADECD-ED9C-4770-8DD8-F14B4B69941F}" type="parTrans" cxnId="{C53839C3-D69A-4C81-ADC6-FFF47B4C2773}">
      <dgm:prSet/>
      <dgm:spPr/>
      <dgm:t>
        <a:bodyPr/>
        <a:lstStyle/>
        <a:p>
          <a:endParaRPr lang="sv-SE"/>
        </a:p>
      </dgm:t>
    </dgm:pt>
    <dgm:pt modelId="{3C1C23DF-3038-482C-B8F0-137DF931AAD8}" type="sibTrans" cxnId="{C53839C3-D69A-4C81-ADC6-FFF47B4C2773}">
      <dgm:prSet/>
      <dgm:spPr/>
      <dgm:t>
        <a:bodyPr/>
        <a:lstStyle/>
        <a:p>
          <a:endParaRPr lang="sv-SE"/>
        </a:p>
      </dgm:t>
    </dgm:pt>
    <dgm:pt modelId="{7E842C1A-7F0C-4785-B340-49C178B70BD9}">
      <dgm:prSet phldrT="[Text]"/>
      <dgm:spPr/>
      <dgm:t>
        <a:bodyPr/>
        <a:lstStyle/>
        <a:p>
          <a:r>
            <a:rPr lang="en-US" dirty="0"/>
            <a:t>Analyze</a:t>
          </a:r>
          <a:endParaRPr lang="sv-SE" dirty="0"/>
        </a:p>
      </dgm:t>
    </dgm:pt>
    <dgm:pt modelId="{E772BE00-9771-4D8F-8CA9-EDF815FF0B9F}" type="parTrans" cxnId="{BC15FA9F-B21D-438F-BBC7-6300A90B2906}">
      <dgm:prSet/>
      <dgm:spPr/>
      <dgm:t>
        <a:bodyPr/>
        <a:lstStyle/>
        <a:p>
          <a:endParaRPr lang="sv-SE"/>
        </a:p>
      </dgm:t>
    </dgm:pt>
    <dgm:pt modelId="{BA57EFD7-9997-4AA6-A28A-F6302AACBA1C}" type="sibTrans" cxnId="{BC15FA9F-B21D-438F-BBC7-6300A90B2906}">
      <dgm:prSet/>
      <dgm:spPr/>
      <dgm:t>
        <a:bodyPr/>
        <a:lstStyle/>
        <a:p>
          <a:endParaRPr lang="sv-SE"/>
        </a:p>
      </dgm:t>
    </dgm:pt>
    <dgm:pt modelId="{F455373D-8359-4CDC-9EEC-72CAA3BBD35B}" type="pres">
      <dgm:prSet presAssocID="{151B0B34-EDE0-410A-B7AA-BAB2223EC791}" presName="cycle" presStyleCnt="0">
        <dgm:presLayoutVars>
          <dgm:dir/>
          <dgm:resizeHandles val="exact"/>
        </dgm:presLayoutVars>
      </dgm:prSet>
      <dgm:spPr/>
    </dgm:pt>
    <dgm:pt modelId="{62EC7EBD-3178-4E84-9E45-C23D3DE6ECC5}" type="pres">
      <dgm:prSet presAssocID="{B78AA294-6F47-47D0-808B-F511E5389EE4}" presName="dummy" presStyleCnt="0"/>
      <dgm:spPr/>
    </dgm:pt>
    <dgm:pt modelId="{BC35FDF1-04BD-4A16-B278-0CD0294797B1}" type="pres">
      <dgm:prSet presAssocID="{B78AA294-6F47-47D0-808B-F511E5389EE4}" presName="node" presStyleLbl="revTx" presStyleIdx="0" presStyleCnt="4">
        <dgm:presLayoutVars>
          <dgm:bulletEnabled val="1"/>
        </dgm:presLayoutVars>
      </dgm:prSet>
      <dgm:spPr/>
    </dgm:pt>
    <dgm:pt modelId="{A3AF7176-78CF-44FB-A6B4-6D49F19CA89E}" type="pres">
      <dgm:prSet presAssocID="{94E6903B-549F-41C4-8DFD-E581907DE8F1}" presName="sibTrans" presStyleLbl="node1" presStyleIdx="0" presStyleCnt="4"/>
      <dgm:spPr/>
    </dgm:pt>
    <dgm:pt modelId="{EF86A18A-EC9C-463B-AE4F-A8C72DE4FEEC}" type="pres">
      <dgm:prSet presAssocID="{E25CA63A-A1D9-4451-B2B5-DE3BF4E9DA60}" presName="dummy" presStyleCnt="0"/>
      <dgm:spPr/>
    </dgm:pt>
    <dgm:pt modelId="{3B2F2BD0-0521-4ACA-8C0F-8FA01EA9C237}" type="pres">
      <dgm:prSet presAssocID="{E25CA63A-A1D9-4451-B2B5-DE3BF4E9DA60}" presName="node" presStyleLbl="revTx" presStyleIdx="1" presStyleCnt="4">
        <dgm:presLayoutVars>
          <dgm:bulletEnabled val="1"/>
        </dgm:presLayoutVars>
      </dgm:prSet>
      <dgm:spPr/>
    </dgm:pt>
    <dgm:pt modelId="{5793C2D8-79A6-4BA6-B35F-41A46777FA65}" type="pres">
      <dgm:prSet presAssocID="{2078F45B-DA28-483B-9043-FDAD111D57C1}" presName="sibTrans" presStyleLbl="node1" presStyleIdx="1" presStyleCnt="4"/>
      <dgm:spPr/>
    </dgm:pt>
    <dgm:pt modelId="{C9157698-D2F6-47F7-9241-2B46A62047EE}" type="pres">
      <dgm:prSet presAssocID="{7B57E654-2A20-4C6A-8658-CBE093D74490}" presName="dummy" presStyleCnt="0"/>
      <dgm:spPr/>
    </dgm:pt>
    <dgm:pt modelId="{548A592F-C24E-4D85-A02E-AF73D5CB318B}" type="pres">
      <dgm:prSet presAssocID="{7B57E654-2A20-4C6A-8658-CBE093D74490}" presName="node" presStyleLbl="revTx" presStyleIdx="2" presStyleCnt="4">
        <dgm:presLayoutVars>
          <dgm:bulletEnabled val="1"/>
        </dgm:presLayoutVars>
      </dgm:prSet>
      <dgm:spPr/>
    </dgm:pt>
    <dgm:pt modelId="{8D04DEBE-9B96-4A36-BA9C-311ED0784308}" type="pres">
      <dgm:prSet presAssocID="{3C1C23DF-3038-482C-B8F0-137DF931AAD8}" presName="sibTrans" presStyleLbl="node1" presStyleIdx="2" presStyleCnt="4"/>
      <dgm:spPr/>
    </dgm:pt>
    <dgm:pt modelId="{918EECB7-1E35-4BCC-B29D-A67E5798E089}" type="pres">
      <dgm:prSet presAssocID="{7E842C1A-7F0C-4785-B340-49C178B70BD9}" presName="dummy" presStyleCnt="0"/>
      <dgm:spPr/>
    </dgm:pt>
    <dgm:pt modelId="{93E1C553-E20B-4D12-8094-D2832C9E4C53}" type="pres">
      <dgm:prSet presAssocID="{7E842C1A-7F0C-4785-B340-49C178B70BD9}" presName="node" presStyleLbl="revTx" presStyleIdx="3" presStyleCnt="4">
        <dgm:presLayoutVars>
          <dgm:bulletEnabled val="1"/>
        </dgm:presLayoutVars>
      </dgm:prSet>
      <dgm:spPr/>
    </dgm:pt>
    <dgm:pt modelId="{3151575B-4776-4372-9021-B91757DB3413}" type="pres">
      <dgm:prSet presAssocID="{BA57EFD7-9997-4AA6-A28A-F6302AACBA1C}" presName="sibTrans" presStyleLbl="node1" presStyleIdx="3" presStyleCnt="4"/>
      <dgm:spPr/>
    </dgm:pt>
  </dgm:ptLst>
  <dgm:cxnLst>
    <dgm:cxn modelId="{0D876729-D4B7-49DD-9D9A-AA3F6E13B59A}" type="presOf" srcId="{7B57E654-2A20-4C6A-8658-CBE093D74490}" destId="{548A592F-C24E-4D85-A02E-AF73D5CB318B}" srcOrd="0" destOrd="0" presId="urn:microsoft.com/office/officeart/2005/8/layout/cycle1"/>
    <dgm:cxn modelId="{A05E4336-71F9-4307-A068-0DADA4E89F10}" type="presOf" srcId="{3C1C23DF-3038-482C-B8F0-137DF931AAD8}" destId="{8D04DEBE-9B96-4A36-BA9C-311ED0784308}" srcOrd="0" destOrd="0" presId="urn:microsoft.com/office/officeart/2005/8/layout/cycle1"/>
    <dgm:cxn modelId="{6C7DFD5F-2209-4811-B14F-19FC297D34E8}" type="presOf" srcId="{7E842C1A-7F0C-4785-B340-49C178B70BD9}" destId="{93E1C553-E20B-4D12-8094-D2832C9E4C53}" srcOrd="0" destOrd="0" presId="urn:microsoft.com/office/officeart/2005/8/layout/cycle1"/>
    <dgm:cxn modelId="{C4EA9B8D-5E80-49C5-91AE-AE644959FAE7}" type="presOf" srcId="{151B0B34-EDE0-410A-B7AA-BAB2223EC791}" destId="{F455373D-8359-4CDC-9EEC-72CAA3BBD35B}" srcOrd="0" destOrd="0" presId="urn:microsoft.com/office/officeart/2005/8/layout/cycle1"/>
    <dgm:cxn modelId="{22497A93-92F4-404B-BB0C-C64F1BB46FDE}" srcId="{151B0B34-EDE0-410A-B7AA-BAB2223EC791}" destId="{E25CA63A-A1D9-4451-B2B5-DE3BF4E9DA60}" srcOrd="1" destOrd="0" parTransId="{EAA28538-6CA8-49D9-805D-3EEB4D89620D}" sibTransId="{2078F45B-DA28-483B-9043-FDAD111D57C1}"/>
    <dgm:cxn modelId="{BC15FA9F-B21D-438F-BBC7-6300A90B2906}" srcId="{151B0B34-EDE0-410A-B7AA-BAB2223EC791}" destId="{7E842C1A-7F0C-4785-B340-49C178B70BD9}" srcOrd="3" destOrd="0" parTransId="{E772BE00-9771-4D8F-8CA9-EDF815FF0B9F}" sibTransId="{BA57EFD7-9997-4AA6-A28A-F6302AACBA1C}"/>
    <dgm:cxn modelId="{61AFEDA9-29F3-4B2A-996C-AF480AA40661}" type="presOf" srcId="{E25CA63A-A1D9-4451-B2B5-DE3BF4E9DA60}" destId="{3B2F2BD0-0521-4ACA-8C0F-8FA01EA9C237}" srcOrd="0" destOrd="0" presId="urn:microsoft.com/office/officeart/2005/8/layout/cycle1"/>
    <dgm:cxn modelId="{E1C703B8-A73A-40FA-8D39-7870F51C626F}" type="presOf" srcId="{B78AA294-6F47-47D0-808B-F511E5389EE4}" destId="{BC35FDF1-04BD-4A16-B278-0CD0294797B1}" srcOrd="0" destOrd="0" presId="urn:microsoft.com/office/officeart/2005/8/layout/cycle1"/>
    <dgm:cxn modelId="{C53839C3-D69A-4C81-ADC6-FFF47B4C2773}" srcId="{151B0B34-EDE0-410A-B7AA-BAB2223EC791}" destId="{7B57E654-2A20-4C6A-8658-CBE093D74490}" srcOrd="2" destOrd="0" parTransId="{639ADECD-ED9C-4770-8DD8-F14B4B69941F}" sibTransId="{3C1C23DF-3038-482C-B8F0-137DF931AAD8}"/>
    <dgm:cxn modelId="{03C54BC4-8226-4D62-A321-A403F4D8E1AD}" type="presOf" srcId="{BA57EFD7-9997-4AA6-A28A-F6302AACBA1C}" destId="{3151575B-4776-4372-9021-B91757DB3413}" srcOrd="0" destOrd="0" presId="urn:microsoft.com/office/officeart/2005/8/layout/cycle1"/>
    <dgm:cxn modelId="{E9674ACD-B208-4359-BEFA-03FCA43EB4BF}" type="presOf" srcId="{94E6903B-549F-41C4-8DFD-E581907DE8F1}" destId="{A3AF7176-78CF-44FB-A6B4-6D49F19CA89E}" srcOrd="0" destOrd="0" presId="urn:microsoft.com/office/officeart/2005/8/layout/cycle1"/>
    <dgm:cxn modelId="{8BDE7EDD-9B0E-4D24-B55C-37A635C24323}" type="presOf" srcId="{2078F45B-DA28-483B-9043-FDAD111D57C1}" destId="{5793C2D8-79A6-4BA6-B35F-41A46777FA65}" srcOrd="0" destOrd="0" presId="urn:microsoft.com/office/officeart/2005/8/layout/cycle1"/>
    <dgm:cxn modelId="{959625E6-00DD-4BA6-B3C7-D7684E8B8853}" srcId="{151B0B34-EDE0-410A-B7AA-BAB2223EC791}" destId="{B78AA294-6F47-47D0-808B-F511E5389EE4}" srcOrd="0" destOrd="0" parTransId="{582CC773-D9C9-45B1-B5C7-B7CBC9D8E015}" sibTransId="{94E6903B-549F-41C4-8DFD-E581907DE8F1}"/>
    <dgm:cxn modelId="{DADA529A-E7BC-4210-B5D4-202A8282423B}" type="presParOf" srcId="{F455373D-8359-4CDC-9EEC-72CAA3BBD35B}" destId="{62EC7EBD-3178-4E84-9E45-C23D3DE6ECC5}" srcOrd="0" destOrd="0" presId="urn:microsoft.com/office/officeart/2005/8/layout/cycle1"/>
    <dgm:cxn modelId="{2C524B72-D5F5-4DAA-AE24-0183FAAE32A8}" type="presParOf" srcId="{F455373D-8359-4CDC-9EEC-72CAA3BBD35B}" destId="{BC35FDF1-04BD-4A16-B278-0CD0294797B1}" srcOrd="1" destOrd="0" presId="urn:microsoft.com/office/officeart/2005/8/layout/cycle1"/>
    <dgm:cxn modelId="{7BF3C102-36FF-4F42-8286-D5E92D8A0719}" type="presParOf" srcId="{F455373D-8359-4CDC-9EEC-72CAA3BBD35B}" destId="{A3AF7176-78CF-44FB-A6B4-6D49F19CA89E}" srcOrd="2" destOrd="0" presId="urn:microsoft.com/office/officeart/2005/8/layout/cycle1"/>
    <dgm:cxn modelId="{9AE972B6-E14A-40EA-A33E-8020AA2E9B73}" type="presParOf" srcId="{F455373D-8359-4CDC-9EEC-72CAA3BBD35B}" destId="{EF86A18A-EC9C-463B-AE4F-A8C72DE4FEEC}" srcOrd="3" destOrd="0" presId="urn:microsoft.com/office/officeart/2005/8/layout/cycle1"/>
    <dgm:cxn modelId="{D9997397-A41D-44EA-8B51-200F095A1337}" type="presParOf" srcId="{F455373D-8359-4CDC-9EEC-72CAA3BBD35B}" destId="{3B2F2BD0-0521-4ACA-8C0F-8FA01EA9C237}" srcOrd="4" destOrd="0" presId="urn:microsoft.com/office/officeart/2005/8/layout/cycle1"/>
    <dgm:cxn modelId="{957512F9-A7FD-4ABA-BF8D-DBEDA575473D}" type="presParOf" srcId="{F455373D-8359-4CDC-9EEC-72CAA3BBD35B}" destId="{5793C2D8-79A6-4BA6-B35F-41A46777FA65}" srcOrd="5" destOrd="0" presId="urn:microsoft.com/office/officeart/2005/8/layout/cycle1"/>
    <dgm:cxn modelId="{1606CF98-B201-40BF-9927-86D5C7FA714E}" type="presParOf" srcId="{F455373D-8359-4CDC-9EEC-72CAA3BBD35B}" destId="{C9157698-D2F6-47F7-9241-2B46A62047EE}" srcOrd="6" destOrd="0" presId="urn:microsoft.com/office/officeart/2005/8/layout/cycle1"/>
    <dgm:cxn modelId="{9F1CC3B1-C4D1-4225-BEBF-A3EB2C1B5C4C}" type="presParOf" srcId="{F455373D-8359-4CDC-9EEC-72CAA3BBD35B}" destId="{548A592F-C24E-4D85-A02E-AF73D5CB318B}" srcOrd="7" destOrd="0" presId="urn:microsoft.com/office/officeart/2005/8/layout/cycle1"/>
    <dgm:cxn modelId="{EA6B69CE-F408-46F2-B779-908265A80877}" type="presParOf" srcId="{F455373D-8359-4CDC-9EEC-72CAA3BBD35B}" destId="{8D04DEBE-9B96-4A36-BA9C-311ED0784308}" srcOrd="8" destOrd="0" presId="urn:microsoft.com/office/officeart/2005/8/layout/cycle1"/>
    <dgm:cxn modelId="{E4E55232-38A3-4BC9-BFF0-CB88E2CC8BF8}" type="presParOf" srcId="{F455373D-8359-4CDC-9EEC-72CAA3BBD35B}" destId="{918EECB7-1E35-4BCC-B29D-A67E5798E089}" srcOrd="9" destOrd="0" presId="urn:microsoft.com/office/officeart/2005/8/layout/cycle1"/>
    <dgm:cxn modelId="{DBCA9835-17D9-4384-8EBD-72F964020BA2}" type="presParOf" srcId="{F455373D-8359-4CDC-9EEC-72CAA3BBD35B}" destId="{93E1C553-E20B-4D12-8094-D2832C9E4C53}" srcOrd="10" destOrd="0" presId="urn:microsoft.com/office/officeart/2005/8/layout/cycle1"/>
    <dgm:cxn modelId="{3E829A4B-5D65-4EBD-B13E-DFFD4B290A4B}" type="presParOf" srcId="{F455373D-8359-4CDC-9EEC-72CAA3BBD35B}" destId="{3151575B-4776-4372-9021-B91757DB3413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B0B34-EDE0-410A-B7AA-BAB2223EC791}" type="doc">
      <dgm:prSet loTypeId="urn:microsoft.com/office/officeart/2005/8/layout/cycle1" loCatId="cycle" qsTypeId="urn:microsoft.com/office/officeart/2005/8/quickstyle/simple1" qsCatId="simple" csTypeId="urn:microsoft.com/office/officeart/2005/8/colors/accent1_4" csCatId="accent1" phldr="1"/>
      <dgm:spPr/>
    </dgm:pt>
    <dgm:pt modelId="{B78AA294-6F47-47D0-808B-F511E5389EE4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Design</a:t>
          </a:r>
          <a:endParaRPr lang="sv-SE" dirty="0"/>
        </a:p>
      </dgm:t>
    </dgm:pt>
    <dgm:pt modelId="{582CC773-D9C9-45B1-B5C7-B7CBC9D8E015}" type="parTrans" cxnId="{959625E6-00DD-4BA6-B3C7-D7684E8B8853}">
      <dgm:prSet/>
      <dgm:spPr/>
      <dgm:t>
        <a:bodyPr/>
        <a:lstStyle/>
        <a:p>
          <a:endParaRPr lang="sv-SE"/>
        </a:p>
      </dgm:t>
    </dgm:pt>
    <dgm:pt modelId="{94E6903B-549F-41C4-8DFD-E581907DE8F1}" type="sibTrans" cxnId="{959625E6-00DD-4BA6-B3C7-D7684E8B8853}">
      <dgm:prSet/>
      <dgm:spPr>
        <a:effectLst/>
      </dgm:spPr>
      <dgm:t>
        <a:bodyPr/>
        <a:lstStyle/>
        <a:p>
          <a:endParaRPr lang="sv-SE"/>
        </a:p>
      </dgm:t>
    </dgm:pt>
    <dgm:pt modelId="{E25CA63A-A1D9-4451-B2B5-DE3BF4E9DA60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Make</a:t>
          </a:r>
          <a:endParaRPr lang="sv-SE" dirty="0"/>
        </a:p>
      </dgm:t>
    </dgm:pt>
    <dgm:pt modelId="{EAA28538-6CA8-49D9-805D-3EEB4D89620D}" type="parTrans" cxnId="{22497A93-92F4-404B-BB0C-C64F1BB46FDE}">
      <dgm:prSet/>
      <dgm:spPr/>
      <dgm:t>
        <a:bodyPr/>
        <a:lstStyle/>
        <a:p>
          <a:endParaRPr lang="sv-SE"/>
        </a:p>
      </dgm:t>
    </dgm:pt>
    <dgm:pt modelId="{2078F45B-DA28-483B-9043-FDAD111D57C1}" type="sibTrans" cxnId="{22497A93-92F4-404B-BB0C-C64F1BB46FDE}">
      <dgm:prSet/>
      <dgm:spPr>
        <a:effectLst/>
      </dgm:spPr>
      <dgm:t>
        <a:bodyPr/>
        <a:lstStyle/>
        <a:p>
          <a:endParaRPr lang="sv-SE"/>
        </a:p>
      </dgm:t>
    </dgm:pt>
    <dgm:pt modelId="{7B57E654-2A20-4C6A-8658-CBE093D74490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Test</a:t>
          </a:r>
          <a:endParaRPr lang="sv-SE" dirty="0"/>
        </a:p>
      </dgm:t>
    </dgm:pt>
    <dgm:pt modelId="{639ADECD-ED9C-4770-8DD8-F14B4B69941F}" type="parTrans" cxnId="{C53839C3-D69A-4C81-ADC6-FFF47B4C2773}">
      <dgm:prSet/>
      <dgm:spPr/>
      <dgm:t>
        <a:bodyPr/>
        <a:lstStyle/>
        <a:p>
          <a:endParaRPr lang="sv-SE"/>
        </a:p>
      </dgm:t>
    </dgm:pt>
    <dgm:pt modelId="{3C1C23DF-3038-482C-B8F0-137DF931AAD8}" type="sibTrans" cxnId="{C53839C3-D69A-4C81-ADC6-FFF47B4C2773}">
      <dgm:prSet/>
      <dgm:spPr>
        <a:effectLst/>
      </dgm:spPr>
      <dgm:t>
        <a:bodyPr/>
        <a:lstStyle/>
        <a:p>
          <a:endParaRPr lang="sv-SE"/>
        </a:p>
      </dgm:t>
    </dgm:pt>
    <dgm:pt modelId="{7E842C1A-7F0C-4785-B340-49C178B70BD9}">
      <dgm:prSet phldrT="[Text]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Analyze</a:t>
          </a:r>
          <a:endParaRPr lang="sv-SE" dirty="0"/>
        </a:p>
      </dgm:t>
    </dgm:pt>
    <dgm:pt modelId="{E772BE00-9771-4D8F-8CA9-EDF815FF0B9F}" type="parTrans" cxnId="{BC15FA9F-B21D-438F-BBC7-6300A90B2906}">
      <dgm:prSet/>
      <dgm:spPr/>
      <dgm:t>
        <a:bodyPr/>
        <a:lstStyle/>
        <a:p>
          <a:endParaRPr lang="sv-SE"/>
        </a:p>
      </dgm:t>
    </dgm:pt>
    <dgm:pt modelId="{BA57EFD7-9997-4AA6-A28A-F6302AACBA1C}" type="sibTrans" cxnId="{BC15FA9F-B21D-438F-BBC7-6300A90B2906}">
      <dgm:prSet/>
      <dgm:spPr>
        <a:effectLst/>
      </dgm:spPr>
      <dgm:t>
        <a:bodyPr/>
        <a:lstStyle/>
        <a:p>
          <a:endParaRPr lang="sv-SE"/>
        </a:p>
      </dgm:t>
    </dgm:pt>
    <dgm:pt modelId="{F455373D-8359-4CDC-9EEC-72CAA3BBD35B}" type="pres">
      <dgm:prSet presAssocID="{151B0B34-EDE0-410A-B7AA-BAB2223EC791}" presName="cycle" presStyleCnt="0">
        <dgm:presLayoutVars>
          <dgm:dir/>
          <dgm:resizeHandles val="exact"/>
        </dgm:presLayoutVars>
      </dgm:prSet>
      <dgm:spPr/>
    </dgm:pt>
    <dgm:pt modelId="{62EC7EBD-3178-4E84-9E45-C23D3DE6ECC5}" type="pres">
      <dgm:prSet presAssocID="{B78AA294-6F47-47D0-808B-F511E5389EE4}" presName="dummy" presStyleCnt="0"/>
      <dgm:spPr/>
    </dgm:pt>
    <dgm:pt modelId="{BC35FDF1-04BD-4A16-B278-0CD0294797B1}" type="pres">
      <dgm:prSet presAssocID="{B78AA294-6F47-47D0-808B-F511E5389EE4}" presName="node" presStyleLbl="revTx" presStyleIdx="0" presStyleCnt="4">
        <dgm:presLayoutVars>
          <dgm:bulletEnabled val="1"/>
        </dgm:presLayoutVars>
      </dgm:prSet>
      <dgm:spPr/>
    </dgm:pt>
    <dgm:pt modelId="{A3AF7176-78CF-44FB-A6B4-6D49F19CA89E}" type="pres">
      <dgm:prSet presAssocID="{94E6903B-549F-41C4-8DFD-E581907DE8F1}" presName="sibTrans" presStyleLbl="node1" presStyleIdx="0" presStyleCnt="4"/>
      <dgm:spPr/>
    </dgm:pt>
    <dgm:pt modelId="{EF86A18A-EC9C-463B-AE4F-A8C72DE4FEEC}" type="pres">
      <dgm:prSet presAssocID="{E25CA63A-A1D9-4451-B2B5-DE3BF4E9DA60}" presName="dummy" presStyleCnt="0"/>
      <dgm:spPr/>
    </dgm:pt>
    <dgm:pt modelId="{3B2F2BD0-0521-4ACA-8C0F-8FA01EA9C237}" type="pres">
      <dgm:prSet presAssocID="{E25CA63A-A1D9-4451-B2B5-DE3BF4E9DA60}" presName="node" presStyleLbl="revTx" presStyleIdx="1" presStyleCnt="4">
        <dgm:presLayoutVars>
          <dgm:bulletEnabled val="1"/>
        </dgm:presLayoutVars>
      </dgm:prSet>
      <dgm:spPr/>
    </dgm:pt>
    <dgm:pt modelId="{5793C2D8-79A6-4BA6-B35F-41A46777FA65}" type="pres">
      <dgm:prSet presAssocID="{2078F45B-DA28-483B-9043-FDAD111D57C1}" presName="sibTrans" presStyleLbl="node1" presStyleIdx="1" presStyleCnt="4"/>
      <dgm:spPr/>
    </dgm:pt>
    <dgm:pt modelId="{C9157698-D2F6-47F7-9241-2B46A62047EE}" type="pres">
      <dgm:prSet presAssocID="{7B57E654-2A20-4C6A-8658-CBE093D74490}" presName="dummy" presStyleCnt="0"/>
      <dgm:spPr/>
    </dgm:pt>
    <dgm:pt modelId="{548A592F-C24E-4D85-A02E-AF73D5CB318B}" type="pres">
      <dgm:prSet presAssocID="{7B57E654-2A20-4C6A-8658-CBE093D74490}" presName="node" presStyleLbl="revTx" presStyleIdx="2" presStyleCnt="4">
        <dgm:presLayoutVars>
          <dgm:bulletEnabled val="1"/>
        </dgm:presLayoutVars>
      </dgm:prSet>
      <dgm:spPr/>
    </dgm:pt>
    <dgm:pt modelId="{8D04DEBE-9B96-4A36-BA9C-311ED0784308}" type="pres">
      <dgm:prSet presAssocID="{3C1C23DF-3038-482C-B8F0-137DF931AAD8}" presName="sibTrans" presStyleLbl="node1" presStyleIdx="2" presStyleCnt="4"/>
      <dgm:spPr/>
    </dgm:pt>
    <dgm:pt modelId="{918EECB7-1E35-4BCC-B29D-A67E5798E089}" type="pres">
      <dgm:prSet presAssocID="{7E842C1A-7F0C-4785-B340-49C178B70BD9}" presName="dummy" presStyleCnt="0"/>
      <dgm:spPr/>
    </dgm:pt>
    <dgm:pt modelId="{93E1C553-E20B-4D12-8094-D2832C9E4C53}" type="pres">
      <dgm:prSet presAssocID="{7E842C1A-7F0C-4785-B340-49C178B70BD9}" presName="node" presStyleLbl="revTx" presStyleIdx="3" presStyleCnt="4">
        <dgm:presLayoutVars>
          <dgm:bulletEnabled val="1"/>
        </dgm:presLayoutVars>
      </dgm:prSet>
      <dgm:spPr/>
    </dgm:pt>
    <dgm:pt modelId="{3151575B-4776-4372-9021-B91757DB3413}" type="pres">
      <dgm:prSet presAssocID="{BA57EFD7-9997-4AA6-A28A-F6302AACBA1C}" presName="sibTrans" presStyleLbl="node1" presStyleIdx="3" presStyleCnt="4"/>
      <dgm:spPr/>
    </dgm:pt>
  </dgm:ptLst>
  <dgm:cxnLst>
    <dgm:cxn modelId="{0D876729-D4B7-49DD-9D9A-AA3F6E13B59A}" type="presOf" srcId="{7B57E654-2A20-4C6A-8658-CBE093D74490}" destId="{548A592F-C24E-4D85-A02E-AF73D5CB318B}" srcOrd="0" destOrd="0" presId="urn:microsoft.com/office/officeart/2005/8/layout/cycle1"/>
    <dgm:cxn modelId="{A05E4336-71F9-4307-A068-0DADA4E89F10}" type="presOf" srcId="{3C1C23DF-3038-482C-B8F0-137DF931AAD8}" destId="{8D04DEBE-9B96-4A36-BA9C-311ED0784308}" srcOrd="0" destOrd="0" presId="urn:microsoft.com/office/officeart/2005/8/layout/cycle1"/>
    <dgm:cxn modelId="{6C7DFD5F-2209-4811-B14F-19FC297D34E8}" type="presOf" srcId="{7E842C1A-7F0C-4785-B340-49C178B70BD9}" destId="{93E1C553-E20B-4D12-8094-D2832C9E4C53}" srcOrd="0" destOrd="0" presId="urn:microsoft.com/office/officeart/2005/8/layout/cycle1"/>
    <dgm:cxn modelId="{C4EA9B8D-5E80-49C5-91AE-AE644959FAE7}" type="presOf" srcId="{151B0B34-EDE0-410A-B7AA-BAB2223EC791}" destId="{F455373D-8359-4CDC-9EEC-72CAA3BBD35B}" srcOrd="0" destOrd="0" presId="urn:microsoft.com/office/officeart/2005/8/layout/cycle1"/>
    <dgm:cxn modelId="{22497A93-92F4-404B-BB0C-C64F1BB46FDE}" srcId="{151B0B34-EDE0-410A-B7AA-BAB2223EC791}" destId="{E25CA63A-A1D9-4451-B2B5-DE3BF4E9DA60}" srcOrd="1" destOrd="0" parTransId="{EAA28538-6CA8-49D9-805D-3EEB4D89620D}" sibTransId="{2078F45B-DA28-483B-9043-FDAD111D57C1}"/>
    <dgm:cxn modelId="{BC15FA9F-B21D-438F-BBC7-6300A90B2906}" srcId="{151B0B34-EDE0-410A-B7AA-BAB2223EC791}" destId="{7E842C1A-7F0C-4785-B340-49C178B70BD9}" srcOrd="3" destOrd="0" parTransId="{E772BE00-9771-4D8F-8CA9-EDF815FF0B9F}" sibTransId="{BA57EFD7-9997-4AA6-A28A-F6302AACBA1C}"/>
    <dgm:cxn modelId="{61AFEDA9-29F3-4B2A-996C-AF480AA40661}" type="presOf" srcId="{E25CA63A-A1D9-4451-B2B5-DE3BF4E9DA60}" destId="{3B2F2BD0-0521-4ACA-8C0F-8FA01EA9C237}" srcOrd="0" destOrd="0" presId="urn:microsoft.com/office/officeart/2005/8/layout/cycle1"/>
    <dgm:cxn modelId="{E1C703B8-A73A-40FA-8D39-7870F51C626F}" type="presOf" srcId="{B78AA294-6F47-47D0-808B-F511E5389EE4}" destId="{BC35FDF1-04BD-4A16-B278-0CD0294797B1}" srcOrd="0" destOrd="0" presId="urn:microsoft.com/office/officeart/2005/8/layout/cycle1"/>
    <dgm:cxn modelId="{C53839C3-D69A-4C81-ADC6-FFF47B4C2773}" srcId="{151B0B34-EDE0-410A-B7AA-BAB2223EC791}" destId="{7B57E654-2A20-4C6A-8658-CBE093D74490}" srcOrd="2" destOrd="0" parTransId="{639ADECD-ED9C-4770-8DD8-F14B4B69941F}" sibTransId="{3C1C23DF-3038-482C-B8F0-137DF931AAD8}"/>
    <dgm:cxn modelId="{03C54BC4-8226-4D62-A321-A403F4D8E1AD}" type="presOf" srcId="{BA57EFD7-9997-4AA6-A28A-F6302AACBA1C}" destId="{3151575B-4776-4372-9021-B91757DB3413}" srcOrd="0" destOrd="0" presId="urn:microsoft.com/office/officeart/2005/8/layout/cycle1"/>
    <dgm:cxn modelId="{E9674ACD-B208-4359-BEFA-03FCA43EB4BF}" type="presOf" srcId="{94E6903B-549F-41C4-8DFD-E581907DE8F1}" destId="{A3AF7176-78CF-44FB-A6B4-6D49F19CA89E}" srcOrd="0" destOrd="0" presId="urn:microsoft.com/office/officeart/2005/8/layout/cycle1"/>
    <dgm:cxn modelId="{8BDE7EDD-9B0E-4D24-B55C-37A635C24323}" type="presOf" srcId="{2078F45B-DA28-483B-9043-FDAD111D57C1}" destId="{5793C2D8-79A6-4BA6-B35F-41A46777FA65}" srcOrd="0" destOrd="0" presId="urn:microsoft.com/office/officeart/2005/8/layout/cycle1"/>
    <dgm:cxn modelId="{959625E6-00DD-4BA6-B3C7-D7684E8B8853}" srcId="{151B0B34-EDE0-410A-B7AA-BAB2223EC791}" destId="{B78AA294-6F47-47D0-808B-F511E5389EE4}" srcOrd="0" destOrd="0" parTransId="{582CC773-D9C9-45B1-B5C7-B7CBC9D8E015}" sibTransId="{94E6903B-549F-41C4-8DFD-E581907DE8F1}"/>
    <dgm:cxn modelId="{DADA529A-E7BC-4210-B5D4-202A8282423B}" type="presParOf" srcId="{F455373D-8359-4CDC-9EEC-72CAA3BBD35B}" destId="{62EC7EBD-3178-4E84-9E45-C23D3DE6ECC5}" srcOrd="0" destOrd="0" presId="urn:microsoft.com/office/officeart/2005/8/layout/cycle1"/>
    <dgm:cxn modelId="{2C524B72-D5F5-4DAA-AE24-0183FAAE32A8}" type="presParOf" srcId="{F455373D-8359-4CDC-9EEC-72CAA3BBD35B}" destId="{BC35FDF1-04BD-4A16-B278-0CD0294797B1}" srcOrd="1" destOrd="0" presId="urn:microsoft.com/office/officeart/2005/8/layout/cycle1"/>
    <dgm:cxn modelId="{7BF3C102-36FF-4F42-8286-D5E92D8A0719}" type="presParOf" srcId="{F455373D-8359-4CDC-9EEC-72CAA3BBD35B}" destId="{A3AF7176-78CF-44FB-A6B4-6D49F19CA89E}" srcOrd="2" destOrd="0" presId="urn:microsoft.com/office/officeart/2005/8/layout/cycle1"/>
    <dgm:cxn modelId="{9AE972B6-E14A-40EA-A33E-8020AA2E9B73}" type="presParOf" srcId="{F455373D-8359-4CDC-9EEC-72CAA3BBD35B}" destId="{EF86A18A-EC9C-463B-AE4F-A8C72DE4FEEC}" srcOrd="3" destOrd="0" presId="urn:microsoft.com/office/officeart/2005/8/layout/cycle1"/>
    <dgm:cxn modelId="{D9997397-A41D-44EA-8B51-200F095A1337}" type="presParOf" srcId="{F455373D-8359-4CDC-9EEC-72CAA3BBD35B}" destId="{3B2F2BD0-0521-4ACA-8C0F-8FA01EA9C237}" srcOrd="4" destOrd="0" presId="urn:microsoft.com/office/officeart/2005/8/layout/cycle1"/>
    <dgm:cxn modelId="{957512F9-A7FD-4ABA-BF8D-DBEDA575473D}" type="presParOf" srcId="{F455373D-8359-4CDC-9EEC-72CAA3BBD35B}" destId="{5793C2D8-79A6-4BA6-B35F-41A46777FA65}" srcOrd="5" destOrd="0" presId="urn:microsoft.com/office/officeart/2005/8/layout/cycle1"/>
    <dgm:cxn modelId="{1606CF98-B201-40BF-9927-86D5C7FA714E}" type="presParOf" srcId="{F455373D-8359-4CDC-9EEC-72CAA3BBD35B}" destId="{C9157698-D2F6-47F7-9241-2B46A62047EE}" srcOrd="6" destOrd="0" presId="urn:microsoft.com/office/officeart/2005/8/layout/cycle1"/>
    <dgm:cxn modelId="{9F1CC3B1-C4D1-4225-BEBF-A3EB2C1B5C4C}" type="presParOf" srcId="{F455373D-8359-4CDC-9EEC-72CAA3BBD35B}" destId="{548A592F-C24E-4D85-A02E-AF73D5CB318B}" srcOrd="7" destOrd="0" presId="urn:microsoft.com/office/officeart/2005/8/layout/cycle1"/>
    <dgm:cxn modelId="{EA6B69CE-F408-46F2-B779-908265A80877}" type="presParOf" srcId="{F455373D-8359-4CDC-9EEC-72CAA3BBD35B}" destId="{8D04DEBE-9B96-4A36-BA9C-311ED0784308}" srcOrd="8" destOrd="0" presId="urn:microsoft.com/office/officeart/2005/8/layout/cycle1"/>
    <dgm:cxn modelId="{E4E55232-38A3-4BC9-BFF0-CB88E2CC8BF8}" type="presParOf" srcId="{F455373D-8359-4CDC-9EEC-72CAA3BBD35B}" destId="{918EECB7-1E35-4BCC-B29D-A67E5798E089}" srcOrd="9" destOrd="0" presId="urn:microsoft.com/office/officeart/2005/8/layout/cycle1"/>
    <dgm:cxn modelId="{DBCA9835-17D9-4384-8EBD-72F964020BA2}" type="presParOf" srcId="{F455373D-8359-4CDC-9EEC-72CAA3BBD35B}" destId="{93E1C553-E20B-4D12-8094-D2832C9E4C53}" srcOrd="10" destOrd="0" presId="urn:microsoft.com/office/officeart/2005/8/layout/cycle1"/>
    <dgm:cxn modelId="{3E829A4B-5D65-4EBD-B13E-DFFD4B290A4B}" type="presParOf" srcId="{F455373D-8359-4CDC-9EEC-72CAA3BBD35B}" destId="{3151575B-4776-4372-9021-B91757DB3413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E12C8D-ECF0-468D-A099-90388B706EA8}" type="doc">
      <dgm:prSet loTypeId="urn:microsoft.com/office/officeart/2005/8/layout/hList7" loCatId="list" qsTypeId="urn:microsoft.com/office/officeart/2005/8/quickstyle/3d3" qsCatId="3D" csTypeId="urn:microsoft.com/office/officeart/2005/8/colors/accent4_5" csCatId="accent4" phldr="1"/>
      <dgm:spPr/>
      <dgm:t>
        <a:bodyPr/>
        <a:lstStyle/>
        <a:p>
          <a:endParaRPr lang="sv-SE"/>
        </a:p>
      </dgm:t>
    </dgm:pt>
    <dgm:pt modelId="{D2DAA8CC-615B-4402-BC75-CA9A29E788A7}">
      <dgm:prSet phldrT="[Text]" custT="1"/>
      <dgm:spPr/>
      <dgm:t>
        <a:bodyPr/>
        <a:lstStyle/>
        <a:p>
          <a:r>
            <a:rPr lang="en-US" sz="1800" b="1" dirty="0">
              <a:latin typeface="Garamond" panose="02020404030301010803" pitchFamily="18" charset="0"/>
            </a:rPr>
            <a:t>Generation scheme</a:t>
          </a:r>
          <a:endParaRPr lang="sv-SE" sz="1800" b="1" dirty="0">
            <a:latin typeface="Garamond" panose="02020404030301010803" pitchFamily="18" charset="0"/>
          </a:endParaRPr>
        </a:p>
      </dgm:t>
    </dgm:pt>
    <dgm:pt modelId="{DB19E614-BC33-4CA9-A911-94D7964A5D61}" type="parTrans" cxnId="{30B93F1F-BC2A-4088-9B86-000A85577195}">
      <dgm:prSet/>
      <dgm:spPr/>
      <dgm:t>
        <a:bodyPr/>
        <a:lstStyle/>
        <a:p>
          <a:endParaRPr lang="sv-SE" sz="2000"/>
        </a:p>
      </dgm:t>
    </dgm:pt>
    <dgm:pt modelId="{861A34C8-D415-4275-A616-C88252E0F492}" type="sibTrans" cxnId="{30B93F1F-BC2A-4088-9B86-000A85577195}">
      <dgm:prSet/>
      <dgm:spPr/>
      <dgm:t>
        <a:bodyPr/>
        <a:lstStyle/>
        <a:p>
          <a:endParaRPr lang="sv-SE" sz="2000"/>
        </a:p>
      </dgm:t>
    </dgm:pt>
    <dgm:pt modelId="{8FF55067-13D5-45B8-B817-2D8E525E9FE9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Single-shot</a:t>
          </a:r>
          <a:endParaRPr lang="sv-SE" sz="1400" dirty="0">
            <a:latin typeface="Garamond" panose="02020404030301010803" pitchFamily="18" charset="0"/>
          </a:endParaRPr>
        </a:p>
      </dgm:t>
    </dgm:pt>
    <dgm:pt modelId="{314AE02C-4BDE-430A-827F-72A655203C00}" type="parTrans" cxnId="{D5BC47B4-763D-40DB-A86D-4C00A8CBB061}">
      <dgm:prSet/>
      <dgm:spPr/>
      <dgm:t>
        <a:bodyPr/>
        <a:lstStyle/>
        <a:p>
          <a:endParaRPr lang="sv-SE" sz="2000"/>
        </a:p>
      </dgm:t>
    </dgm:pt>
    <dgm:pt modelId="{C01F03EF-9DEA-4ECF-BBD1-52602E180F20}" type="sibTrans" cxnId="{D5BC47B4-763D-40DB-A86D-4C00A8CBB061}">
      <dgm:prSet/>
      <dgm:spPr/>
      <dgm:t>
        <a:bodyPr/>
        <a:lstStyle/>
        <a:p>
          <a:endParaRPr lang="sv-SE" sz="2000"/>
        </a:p>
      </dgm:t>
    </dgm:pt>
    <dgm:pt modelId="{798B38D0-4C1B-44C7-9A1F-1A5F3AF1CD60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Autoregressive</a:t>
          </a:r>
          <a:endParaRPr lang="sv-SE" sz="1400" dirty="0">
            <a:latin typeface="Garamond" panose="02020404030301010803" pitchFamily="18" charset="0"/>
          </a:endParaRPr>
        </a:p>
      </dgm:t>
    </dgm:pt>
    <dgm:pt modelId="{8CF3DF54-3DCF-470E-BB0B-149BA1CD79F0}" type="parTrans" cxnId="{DE1413DA-6664-4270-970B-4DA8BEBD4AC8}">
      <dgm:prSet/>
      <dgm:spPr/>
      <dgm:t>
        <a:bodyPr/>
        <a:lstStyle/>
        <a:p>
          <a:endParaRPr lang="sv-SE" sz="2000"/>
        </a:p>
      </dgm:t>
    </dgm:pt>
    <dgm:pt modelId="{8485652F-D5A1-4A34-8549-82B2E9FCF6A1}" type="sibTrans" cxnId="{DE1413DA-6664-4270-970B-4DA8BEBD4AC8}">
      <dgm:prSet/>
      <dgm:spPr/>
      <dgm:t>
        <a:bodyPr/>
        <a:lstStyle/>
        <a:p>
          <a:endParaRPr lang="sv-SE" sz="2000"/>
        </a:p>
      </dgm:t>
    </dgm:pt>
    <dgm:pt modelId="{1694E182-6A68-49B4-98E2-997F366BB165}">
      <dgm:prSet phldrT="[Text]" custT="1"/>
      <dgm:spPr/>
      <dgm:t>
        <a:bodyPr/>
        <a:lstStyle/>
        <a:p>
          <a:r>
            <a:rPr lang="en-US" sz="1800" b="1" dirty="0">
              <a:latin typeface="Garamond" panose="02020404030301010803" pitchFamily="18" charset="0"/>
            </a:rPr>
            <a:t>Optimization algorithm</a:t>
          </a:r>
          <a:endParaRPr lang="sv-SE" sz="1800" b="1" dirty="0">
            <a:latin typeface="Garamond" panose="02020404030301010803" pitchFamily="18" charset="0"/>
          </a:endParaRPr>
        </a:p>
      </dgm:t>
    </dgm:pt>
    <dgm:pt modelId="{D1992265-0FCE-455A-84FF-2CD4A78059E1}" type="parTrans" cxnId="{219E8415-ECFC-4ED3-8866-1EA393147961}">
      <dgm:prSet/>
      <dgm:spPr/>
      <dgm:t>
        <a:bodyPr/>
        <a:lstStyle/>
        <a:p>
          <a:endParaRPr lang="sv-SE" sz="2000"/>
        </a:p>
      </dgm:t>
    </dgm:pt>
    <dgm:pt modelId="{4C2BFE89-EF4A-43C8-BB8F-14684EB034CB}" type="sibTrans" cxnId="{219E8415-ECFC-4ED3-8866-1EA393147961}">
      <dgm:prSet/>
      <dgm:spPr/>
      <dgm:t>
        <a:bodyPr/>
        <a:lstStyle/>
        <a:p>
          <a:endParaRPr lang="sv-SE" sz="2000"/>
        </a:p>
      </dgm:t>
    </dgm:pt>
    <dgm:pt modelId="{8775E1ED-8CD1-4FF9-87BE-19C41D7B37F8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Reinforcement learning</a:t>
          </a:r>
          <a:endParaRPr lang="sv-SE" sz="1400" dirty="0">
            <a:latin typeface="Garamond" panose="02020404030301010803" pitchFamily="18" charset="0"/>
          </a:endParaRPr>
        </a:p>
      </dgm:t>
    </dgm:pt>
    <dgm:pt modelId="{0B68CFD5-C60C-4FB6-A074-AFB9085DC59A}" type="parTrans" cxnId="{A0608CD3-36E5-48AA-A9E9-86751806073E}">
      <dgm:prSet/>
      <dgm:spPr/>
      <dgm:t>
        <a:bodyPr/>
        <a:lstStyle/>
        <a:p>
          <a:endParaRPr lang="sv-SE" sz="2000"/>
        </a:p>
      </dgm:t>
    </dgm:pt>
    <dgm:pt modelId="{B56A0A5F-617D-45A7-9DBE-E6FD3D3A4D96}" type="sibTrans" cxnId="{A0608CD3-36E5-48AA-A9E9-86751806073E}">
      <dgm:prSet/>
      <dgm:spPr/>
      <dgm:t>
        <a:bodyPr/>
        <a:lstStyle/>
        <a:p>
          <a:endParaRPr lang="sv-SE" sz="2000"/>
        </a:p>
      </dgm:t>
    </dgm:pt>
    <dgm:pt modelId="{1B487B30-A3C6-4ADA-AD9B-D0791AA7C94E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Genetic algorithm</a:t>
          </a:r>
          <a:endParaRPr lang="sv-SE" sz="1400" dirty="0">
            <a:latin typeface="Garamond" panose="02020404030301010803" pitchFamily="18" charset="0"/>
          </a:endParaRPr>
        </a:p>
      </dgm:t>
    </dgm:pt>
    <dgm:pt modelId="{647E854C-0113-4745-81A4-211C2C8BAAD0}" type="parTrans" cxnId="{9CDD0073-D648-48EB-8152-B2826B0C0FDA}">
      <dgm:prSet/>
      <dgm:spPr/>
      <dgm:t>
        <a:bodyPr/>
        <a:lstStyle/>
        <a:p>
          <a:endParaRPr lang="sv-SE" sz="2000"/>
        </a:p>
      </dgm:t>
    </dgm:pt>
    <dgm:pt modelId="{83C0BD7C-BB36-40F1-B155-9575C03F7F51}" type="sibTrans" cxnId="{9CDD0073-D648-48EB-8152-B2826B0C0FDA}">
      <dgm:prSet/>
      <dgm:spPr/>
      <dgm:t>
        <a:bodyPr/>
        <a:lstStyle/>
        <a:p>
          <a:endParaRPr lang="sv-SE" sz="2000"/>
        </a:p>
      </dgm:t>
    </dgm:pt>
    <dgm:pt modelId="{C62BECCE-BD41-4D5D-B732-38FFFA007B44}">
      <dgm:prSet phldrT="[Text]" custT="1"/>
      <dgm:spPr/>
      <dgm:t>
        <a:bodyPr/>
        <a:lstStyle/>
        <a:p>
          <a:r>
            <a:rPr lang="en-US" sz="1800" b="1" dirty="0">
              <a:latin typeface="Garamond" panose="02020404030301010803" pitchFamily="18" charset="0"/>
            </a:rPr>
            <a:t>Molecular representation</a:t>
          </a:r>
          <a:endParaRPr lang="sv-SE" sz="1800" b="1" dirty="0">
            <a:latin typeface="Garamond" panose="02020404030301010803" pitchFamily="18" charset="0"/>
          </a:endParaRPr>
        </a:p>
      </dgm:t>
    </dgm:pt>
    <dgm:pt modelId="{FF30660F-5A7B-49FB-9A50-BAF4AAAAFABB}" type="parTrans" cxnId="{F5AD4D15-9DD5-42C6-A472-31F76DC3D4FF}">
      <dgm:prSet/>
      <dgm:spPr/>
      <dgm:t>
        <a:bodyPr/>
        <a:lstStyle/>
        <a:p>
          <a:endParaRPr lang="sv-SE" sz="2000"/>
        </a:p>
      </dgm:t>
    </dgm:pt>
    <dgm:pt modelId="{6D8D6E9E-00C8-4205-A274-AC12A3F63155}" type="sibTrans" cxnId="{F5AD4D15-9DD5-42C6-A472-31F76DC3D4FF}">
      <dgm:prSet/>
      <dgm:spPr/>
      <dgm:t>
        <a:bodyPr/>
        <a:lstStyle/>
        <a:p>
          <a:endParaRPr lang="sv-SE" sz="2000"/>
        </a:p>
      </dgm:t>
    </dgm:pt>
    <dgm:pt modelId="{56A36799-AD1A-48DF-AD82-E66C93E22357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Graphs</a:t>
          </a:r>
          <a:endParaRPr lang="sv-SE" sz="1400" dirty="0">
            <a:latin typeface="Garamond" panose="02020404030301010803" pitchFamily="18" charset="0"/>
          </a:endParaRPr>
        </a:p>
      </dgm:t>
    </dgm:pt>
    <dgm:pt modelId="{9128A962-DC9E-4A06-B32E-8BC0C3BBEDCB}" type="parTrans" cxnId="{AFC542A8-BC3B-471F-B267-F32BE642517E}">
      <dgm:prSet/>
      <dgm:spPr/>
      <dgm:t>
        <a:bodyPr/>
        <a:lstStyle/>
        <a:p>
          <a:endParaRPr lang="sv-SE" sz="2000"/>
        </a:p>
      </dgm:t>
    </dgm:pt>
    <dgm:pt modelId="{4CBD198E-8450-4AAF-8C54-73C9E988EE7D}" type="sibTrans" cxnId="{AFC542A8-BC3B-471F-B267-F32BE642517E}">
      <dgm:prSet/>
      <dgm:spPr/>
      <dgm:t>
        <a:bodyPr/>
        <a:lstStyle/>
        <a:p>
          <a:endParaRPr lang="sv-SE" sz="2000"/>
        </a:p>
      </dgm:t>
    </dgm:pt>
    <dgm:pt modelId="{C78C40B9-CE77-43C4-BCE6-D93FA00182A1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3D conformers</a:t>
          </a:r>
          <a:endParaRPr lang="sv-SE" sz="1400" dirty="0">
            <a:latin typeface="Garamond" panose="02020404030301010803" pitchFamily="18" charset="0"/>
          </a:endParaRPr>
        </a:p>
      </dgm:t>
    </dgm:pt>
    <dgm:pt modelId="{C5EC68D0-0739-4BD0-8344-3AAECFC1C862}" type="parTrans" cxnId="{F1A283DC-F47D-4810-8998-D929E6742766}">
      <dgm:prSet/>
      <dgm:spPr/>
      <dgm:t>
        <a:bodyPr/>
        <a:lstStyle/>
        <a:p>
          <a:endParaRPr lang="sv-SE" sz="2000"/>
        </a:p>
      </dgm:t>
    </dgm:pt>
    <dgm:pt modelId="{3CEDA141-090E-4D76-9F6C-86B793D491AD}" type="sibTrans" cxnId="{F1A283DC-F47D-4810-8998-D929E6742766}">
      <dgm:prSet/>
      <dgm:spPr/>
      <dgm:t>
        <a:bodyPr/>
        <a:lstStyle/>
        <a:p>
          <a:endParaRPr lang="sv-SE" sz="2000"/>
        </a:p>
      </dgm:t>
    </dgm:pt>
    <dgm:pt modelId="{730114D8-2F54-4D6A-9E6F-6E36E345C00D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…</a:t>
          </a:r>
          <a:endParaRPr lang="sv-SE" sz="1400" dirty="0">
            <a:latin typeface="Garamond" panose="02020404030301010803" pitchFamily="18" charset="0"/>
          </a:endParaRPr>
        </a:p>
      </dgm:t>
    </dgm:pt>
    <dgm:pt modelId="{CC3DD505-2007-4664-A5E6-52D9011DA79B}" type="parTrans" cxnId="{E08C6B91-538A-4B56-93E4-B52722C373C1}">
      <dgm:prSet/>
      <dgm:spPr/>
      <dgm:t>
        <a:bodyPr/>
        <a:lstStyle/>
        <a:p>
          <a:endParaRPr lang="sv-SE" sz="2000"/>
        </a:p>
      </dgm:t>
    </dgm:pt>
    <dgm:pt modelId="{BEA25279-BF6D-4E8C-B04B-51014AFFB412}" type="sibTrans" cxnId="{E08C6B91-538A-4B56-93E4-B52722C373C1}">
      <dgm:prSet/>
      <dgm:spPr/>
      <dgm:t>
        <a:bodyPr/>
        <a:lstStyle/>
        <a:p>
          <a:endParaRPr lang="sv-SE" sz="2000"/>
        </a:p>
      </dgm:t>
    </dgm:pt>
    <dgm:pt modelId="{BD091C7C-2D4C-4A8C-BD89-7E080E52C0A2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…</a:t>
          </a:r>
          <a:endParaRPr lang="sv-SE" sz="1400" dirty="0">
            <a:latin typeface="Garamond" panose="02020404030301010803" pitchFamily="18" charset="0"/>
          </a:endParaRPr>
        </a:p>
      </dgm:t>
    </dgm:pt>
    <dgm:pt modelId="{1820E5CC-CB7B-4388-AFDA-66C5F3AA06F9}" type="parTrans" cxnId="{6AFA8569-9E14-46E9-B8E2-ED9EA72F2A71}">
      <dgm:prSet/>
      <dgm:spPr/>
      <dgm:t>
        <a:bodyPr/>
        <a:lstStyle/>
        <a:p>
          <a:endParaRPr lang="sv-SE" sz="2000"/>
        </a:p>
      </dgm:t>
    </dgm:pt>
    <dgm:pt modelId="{CF10BACF-40FF-4AD1-861C-897C2FE9F260}" type="sibTrans" cxnId="{6AFA8569-9E14-46E9-B8E2-ED9EA72F2A71}">
      <dgm:prSet/>
      <dgm:spPr/>
      <dgm:t>
        <a:bodyPr/>
        <a:lstStyle/>
        <a:p>
          <a:endParaRPr lang="sv-SE" sz="2000"/>
        </a:p>
      </dgm:t>
    </dgm:pt>
    <dgm:pt modelId="{2FDCC3CD-06F0-40F6-A03C-10EF21F1B26A}">
      <dgm:prSet phldrT="[Text]" custT="1"/>
      <dgm:spPr/>
      <dgm:t>
        <a:bodyPr/>
        <a:lstStyle/>
        <a:p>
          <a:r>
            <a:rPr lang="sv-SE" sz="1400" dirty="0">
              <a:latin typeface="Garamond" panose="02020404030301010803" pitchFamily="18" charset="0"/>
            </a:rPr>
            <a:t>Bayesian </a:t>
          </a:r>
          <a:br>
            <a:rPr lang="sv-SE" sz="1400" dirty="0">
              <a:latin typeface="Garamond" panose="02020404030301010803" pitchFamily="18" charset="0"/>
            </a:rPr>
          </a:br>
          <a:r>
            <a:rPr lang="sv-SE" sz="1400" dirty="0">
              <a:latin typeface="Garamond" panose="02020404030301010803" pitchFamily="18" charset="0"/>
            </a:rPr>
            <a:t>optimization</a:t>
          </a:r>
        </a:p>
      </dgm:t>
    </dgm:pt>
    <dgm:pt modelId="{B53A19C7-B98A-46FD-A04F-D9C3638B2E9A}" type="parTrans" cxnId="{CB13EE9B-334B-42B8-AA8B-154A3AD0E0DF}">
      <dgm:prSet/>
      <dgm:spPr/>
      <dgm:t>
        <a:bodyPr/>
        <a:lstStyle/>
        <a:p>
          <a:endParaRPr lang="sv-SE"/>
        </a:p>
      </dgm:t>
    </dgm:pt>
    <dgm:pt modelId="{B0385829-702B-4D8C-89DB-4A7AC4D40905}" type="sibTrans" cxnId="{CB13EE9B-334B-42B8-AA8B-154A3AD0E0DF}">
      <dgm:prSet/>
      <dgm:spPr/>
      <dgm:t>
        <a:bodyPr/>
        <a:lstStyle/>
        <a:p>
          <a:endParaRPr lang="sv-SE"/>
        </a:p>
      </dgm:t>
    </dgm:pt>
    <dgm:pt modelId="{155A554F-0BB9-4EB4-A3DD-C067787BEE74}">
      <dgm:prSet phldrT="[Text]" custT="1"/>
      <dgm:spPr/>
      <dgm:t>
        <a:bodyPr/>
        <a:lstStyle/>
        <a:p>
          <a:r>
            <a:rPr lang="sv-SE" sz="1400" dirty="0">
              <a:latin typeface="Garamond" panose="02020404030301010803" pitchFamily="18" charset="0"/>
            </a:rPr>
            <a:t>Fingerprints</a:t>
          </a:r>
        </a:p>
      </dgm:t>
    </dgm:pt>
    <dgm:pt modelId="{7DFC226A-F268-43B9-B212-0DFA47D98DED}" type="parTrans" cxnId="{3905D1EE-F49F-4DBE-907F-266AC109A093}">
      <dgm:prSet/>
      <dgm:spPr/>
      <dgm:t>
        <a:bodyPr/>
        <a:lstStyle/>
        <a:p>
          <a:endParaRPr lang="sv-SE"/>
        </a:p>
      </dgm:t>
    </dgm:pt>
    <dgm:pt modelId="{3E84BC33-AD1D-4C34-8794-B582FC40E1B5}" type="sibTrans" cxnId="{3905D1EE-F49F-4DBE-907F-266AC109A093}">
      <dgm:prSet/>
      <dgm:spPr/>
      <dgm:t>
        <a:bodyPr/>
        <a:lstStyle/>
        <a:p>
          <a:endParaRPr lang="sv-SE"/>
        </a:p>
      </dgm:t>
    </dgm:pt>
    <dgm:pt modelId="{50AB4D6B-8932-48DE-8BFE-25C455060101}">
      <dgm:prSet phldrT="[Text]" custT="1"/>
      <dgm:spPr/>
      <dgm:t>
        <a:bodyPr/>
        <a:lstStyle/>
        <a:p>
          <a:r>
            <a:rPr lang="sv-SE" sz="1400" dirty="0">
              <a:latin typeface="Garamond" panose="02020404030301010803" pitchFamily="18" charset="0"/>
            </a:rPr>
            <a:t>Strings</a:t>
          </a:r>
        </a:p>
      </dgm:t>
    </dgm:pt>
    <dgm:pt modelId="{C40941B5-8C6A-4A62-BA35-20BC19BAEB60}" type="parTrans" cxnId="{9501EAFB-952F-4D1E-AD68-411F32228ACC}">
      <dgm:prSet/>
      <dgm:spPr/>
      <dgm:t>
        <a:bodyPr/>
        <a:lstStyle/>
        <a:p>
          <a:endParaRPr lang="sv-SE"/>
        </a:p>
      </dgm:t>
    </dgm:pt>
    <dgm:pt modelId="{716040DF-9056-48D8-A17B-AA2D8E339F3E}" type="sibTrans" cxnId="{9501EAFB-952F-4D1E-AD68-411F32228ACC}">
      <dgm:prSet/>
      <dgm:spPr/>
      <dgm:t>
        <a:bodyPr/>
        <a:lstStyle/>
        <a:p>
          <a:endParaRPr lang="sv-SE"/>
        </a:p>
      </dgm:t>
    </dgm:pt>
    <dgm:pt modelId="{B083CAE6-2D56-4582-80B4-9F6D09715166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…</a:t>
          </a:r>
          <a:endParaRPr lang="sv-SE" sz="1400" dirty="0">
            <a:latin typeface="Garamond" panose="02020404030301010803" pitchFamily="18" charset="0"/>
          </a:endParaRPr>
        </a:p>
      </dgm:t>
    </dgm:pt>
    <dgm:pt modelId="{221854AC-5C6D-429B-ACAE-DA40C6E9AC11}" type="parTrans" cxnId="{933D9397-F863-4989-8696-776661CB5107}">
      <dgm:prSet/>
      <dgm:spPr/>
      <dgm:t>
        <a:bodyPr/>
        <a:lstStyle/>
        <a:p>
          <a:endParaRPr lang="sv-SE"/>
        </a:p>
      </dgm:t>
    </dgm:pt>
    <dgm:pt modelId="{3B71209A-CABC-4523-9188-BE6CA64B5136}" type="sibTrans" cxnId="{933D9397-F863-4989-8696-776661CB5107}">
      <dgm:prSet/>
      <dgm:spPr/>
      <dgm:t>
        <a:bodyPr/>
        <a:lstStyle/>
        <a:p>
          <a:endParaRPr lang="sv-SE"/>
        </a:p>
      </dgm:t>
    </dgm:pt>
    <dgm:pt modelId="{F28999F9-C8B0-4899-A008-7ACBDDDD5E5C}">
      <dgm:prSet phldrT="[Text]" custT="1"/>
      <dgm:spPr/>
      <dgm:t>
        <a:bodyPr/>
        <a:lstStyle/>
        <a:p>
          <a:r>
            <a:rPr lang="en-US" sz="1800" b="1" dirty="0">
              <a:latin typeface="Garamond" panose="02020404030301010803" pitchFamily="18" charset="0"/>
            </a:rPr>
            <a:t>Deep learning architecture</a:t>
          </a:r>
          <a:endParaRPr lang="sv-SE" sz="1800" b="1" dirty="0">
            <a:latin typeface="Garamond" panose="02020404030301010803" pitchFamily="18" charset="0"/>
          </a:endParaRPr>
        </a:p>
      </dgm:t>
    </dgm:pt>
    <dgm:pt modelId="{4CB1C17A-FBF2-49D0-B4CC-00BC808735B3}" type="sibTrans" cxnId="{741AFE2D-33AC-47C4-86FF-D72ED9885128}">
      <dgm:prSet/>
      <dgm:spPr/>
      <dgm:t>
        <a:bodyPr/>
        <a:lstStyle/>
        <a:p>
          <a:endParaRPr lang="sv-SE" sz="2000"/>
        </a:p>
      </dgm:t>
    </dgm:pt>
    <dgm:pt modelId="{1CE522BF-9FB6-4814-AD7A-C96540D72BBA}" type="parTrans" cxnId="{741AFE2D-33AC-47C4-86FF-D72ED9885128}">
      <dgm:prSet/>
      <dgm:spPr/>
      <dgm:t>
        <a:bodyPr/>
        <a:lstStyle/>
        <a:p>
          <a:endParaRPr lang="sv-SE" sz="2000"/>
        </a:p>
      </dgm:t>
    </dgm:pt>
    <dgm:pt modelId="{7D6F6F49-008E-49E4-B178-90652228CB0E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GNNs</a:t>
          </a:r>
          <a:endParaRPr lang="sv-SE" sz="1400" dirty="0">
            <a:latin typeface="Garamond" panose="02020404030301010803" pitchFamily="18" charset="0"/>
          </a:endParaRPr>
        </a:p>
      </dgm:t>
    </dgm:pt>
    <dgm:pt modelId="{0047BA48-E74D-4862-BB06-18423B014454}" type="sibTrans" cxnId="{FD558BE3-49B1-43D6-9327-FA8097797260}">
      <dgm:prSet/>
      <dgm:spPr/>
      <dgm:t>
        <a:bodyPr/>
        <a:lstStyle/>
        <a:p>
          <a:endParaRPr lang="sv-SE" sz="2000"/>
        </a:p>
      </dgm:t>
    </dgm:pt>
    <dgm:pt modelId="{122E04D9-DD18-404B-987B-18615EA2F43B}" type="parTrans" cxnId="{FD558BE3-49B1-43D6-9327-FA8097797260}">
      <dgm:prSet/>
      <dgm:spPr/>
      <dgm:t>
        <a:bodyPr/>
        <a:lstStyle/>
        <a:p>
          <a:endParaRPr lang="sv-SE" sz="2000"/>
        </a:p>
      </dgm:t>
    </dgm:pt>
    <dgm:pt modelId="{E8257B4E-F5B4-468C-B682-35E561964284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RNNs</a:t>
          </a:r>
          <a:endParaRPr lang="sv-SE" sz="1400" dirty="0">
            <a:latin typeface="Garamond" panose="02020404030301010803" pitchFamily="18" charset="0"/>
          </a:endParaRPr>
        </a:p>
      </dgm:t>
    </dgm:pt>
    <dgm:pt modelId="{D85D5F1C-6854-444F-83D1-D3D36160E30D}" type="sibTrans" cxnId="{BAA58BFC-8F9B-476B-9199-735738E4A3D9}">
      <dgm:prSet/>
      <dgm:spPr/>
      <dgm:t>
        <a:bodyPr/>
        <a:lstStyle/>
        <a:p>
          <a:endParaRPr lang="sv-SE" sz="2000"/>
        </a:p>
      </dgm:t>
    </dgm:pt>
    <dgm:pt modelId="{8A33C4B1-EF90-49FA-AEDC-3F17F0792680}" type="parTrans" cxnId="{BAA58BFC-8F9B-476B-9199-735738E4A3D9}">
      <dgm:prSet/>
      <dgm:spPr/>
      <dgm:t>
        <a:bodyPr/>
        <a:lstStyle/>
        <a:p>
          <a:endParaRPr lang="sv-SE" sz="2000"/>
        </a:p>
      </dgm:t>
    </dgm:pt>
    <dgm:pt modelId="{E279C461-D8B2-4307-BF4B-466C064B95DC}">
      <dgm:prSet phldrT="[Text]" custT="1"/>
      <dgm:spPr/>
      <dgm:t>
        <a:bodyPr/>
        <a:lstStyle/>
        <a:p>
          <a:r>
            <a:rPr lang="sv-SE" sz="1400" dirty="0">
              <a:latin typeface="Garamond" panose="02020404030301010803" pitchFamily="18" charset="0"/>
            </a:rPr>
            <a:t>FFNs</a:t>
          </a:r>
        </a:p>
      </dgm:t>
    </dgm:pt>
    <dgm:pt modelId="{0F31641C-90DA-4FF9-95A6-FA4B43465784}" type="sibTrans" cxnId="{33FC03F2-E0C6-40AA-963F-4A551CBAA32F}">
      <dgm:prSet/>
      <dgm:spPr/>
      <dgm:t>
        <a:bodyPr/>
        <a:lstStyle/>
        <a:p>
          <a:endParaRPr lang="sv-SE"/>
        </a:p>
      </dgm:t>
    </dgm:pt>
    <dgm:pt modelId="{2A63F840-5DDC-49C3-9BDB-E8FE1B7B398F}" type="parTrans" cxnId="{33FC03F2-E0C6-40AA-963F-4A551CBAA32F}">
      <dgm:prSet/>
      <dgm:spPr/>
      <dgm:t>
        <a:bodyPr/>
        <a:lstStyle/>
        <a:p>
          <a:endParaRPr lang="sv-SE"/>
        </a:p>
      </dgm:t>
    </dgm:pt>
    <dgm:pt modelId="{F8368EFA-9638-4276-967E-5269CC85A715}">
      <dgm:prSet phldrT="[Text]" custT="1"/>
      <dgm:spPr/>
      <dgm:t>
        <a:bodyPr/>
        <a:lstStyle/>
        <a:p>
          <a:r>
            <a:rPr lang="en-US" sz="1400" dirty="0">
              <a:latin typeface="Garamond" panose="02020404030301010803" pitchFamily="18" charset="0"/>
            </a:rPr>
            <a:t>…</a:t>
          </a:r>
          <a:endParaRPr lang="sv-SE" sz="1400" dirty="0">
            <a:latin typeface="Garamond" panose="02020404030301010803" pitchFamily="18" charset="0"/>
          </a:endParaRPr>
        </a:p>
      </dgm:t>
    </dgm:pt>
    <dgm:pt modelId="{F7E2E3CF-F8F7-46F5-8C67-3AEFF5F0705B}" type="sibTrans" cxnId="{7C14D6A9-DD15-4AB3-9264-E0E679971C59}">
      <dgm:prSet/>
      <dgm:spPr/>
      <dgm:t>
        <a:bodyPr/>
        <a:lstStyle/>
        <a:p>
          <a:endParaRPr lang="sv-SE" sz="2000"/>
        </a:p>
      </dgm:t>
    </dgm:pt>
    <dgm:pt modelId="{A7963F27-6A80-4B33-B480-3A0606DE4D70}" type="parTrans" cxnId="{7C14D6A9-DD15-4AB3-9264-E0E679971C59}">
      <dgm:prSet/>
      <dgm:spPr/>
      <dgm:t>
        <a:bodyPr/>
        <a:lstStyle/>
        <a:p>
          <a:endParaRPr lang="sv-SE" sz="2000"/>
        </a:p>
      </dgm:t>
    </dgm:pt>
    <dgm:pt modelId="{142438C7-E285-436E-845A-2C6BDFD031C4}" type="pres">
      <dgm:prSet presAssocID="{13E12C8D-ECF0-468D-A099-90388B706EA8}" presName="Name0" presStyleCnt="0">
        <dgm:presLayoutVars>
          <dgm:dir/>
          <dgm:resizeHandles val="exact"/>
        </dgm:presLayoutVars>
      </dgm:prSet>
      <dgm:spPr/>
    </dgm:pt>
    <dgm:pt modelId="{0D52C0CE-C6D5-4DC3-AB1A-5476ABD7A959}" type="pres">
      <dgm:prSet presAssocID="{13E12C8D-ECF0-468D-A099-90388B706EA8}" presName="fgShape" presStyleLbl="fgShp" presStyleIdx="0" presStyleCnt="1"/>
      <dgm:spPr/>
    </dgm:pt>
    <dgm:pt modelId="{EF5CAF8D-8977-4763-8011-EEB5456D14F3}" type="pres">
      <dgm:prSet presAssocID="{13E12C8D-ECF0-468D-A099-90388B706EA8}" presName="linComp" presStyleCnt="0"/>
      <dgm:spPr/>
    </dgm:pt>
    <dgm:pt modelId="{31267DA6-B895-47BD-B258-3DE57768766C}" type="pres">
      <dgm:prSet presAssocID="{D2DAA8CC-615B-4402-BC75-CA9A29E788A7}" presName="compNode" presStyleCnt="0"/>
      <dgm:spPr/>
    </dgm:pt>
    <dgm:pt modelId="{5E44AACA-AC2E-4BAA-8377-A93A5CCCA019}" type="pres">
      <dgm:prSet presAssocID="{D2DAA8CC-615B-4402-BC75-CA9A29E788A7}" presName="bkgdShape" presStyleLbl="node1" presStyleIdx="0" presStyleCnt="4" custLinFactX="100000" custLinFactNeighborX="106063"/>
      <dgm:spPr/>
    </dgm:pt>
    <dgm:pt modelId="{65DBC444-C9CE-439F-8622-60CD2C46002B}" type="pres">
      <dgm:prSet presAssocID="{D2DAA8CC-615B-4402-BC75-CA9A29E788A7}" presName="nodeTx" presStyleLbl="node1" presStyleIdx="0" presStyleCnt="4">
        <dgm:presLayoutVars>
          <dgm:bulletEnabled val="1"/>
        </dgm:presLayoutVars>
      </dgm:prSet>
      <dgm:spPr/>
    </dgm:pt>
    <dgm:pt modelId="{F1ADEA93-05AC-4C5D-B91F-D89FC5D53B86}" type="pres">
      <dgm:prSet presAssocID="{D2DAA8CC-615B-4402-BC75-CA9A29E788A7}" presName="invisiNode" presStyleLbl="node1" presStyleIdx="0" presStyleCnt="4"/>
      <dgm:spPr/>
    </dgm:pt>
    <dgm:pt modelId="{210B2015-EFC9-4D28-8D2D-79316F4FC420}" type="pres">
      <dgm:prSet presAssocID="{D2DAA8CC-615B-4402-BC75-CA9A29E788A7}" presName="imagNode" presStyleLbl="fgImgPlace1" presStyleIdx="0" presStyleCnt="4" custLinFactX="100000" custLinFactNeighborX="148162" custLinFactNeighborY="799"/>
      <dgm:spPr>
        <a:blipFill dpi="0" rotWithShape="1">
          <a:blip xmlns:r="http://schemas.openxmlformats.org/officeDocument/2006/relationships" r:embed="rId1"/>
          <a:srcRect/>
          <a:stretch>
            <a:fillRect l="-4818" t="498" r="-217182" b="-498"/>
          </a:stretch>
        </a:blipFill>
      </dgm:spPr>
    </dgm:pt>
    <dgm:pt modelId="{8A04FB94-57A3-4712-94BB-8ECE01634CC2}" type="pres">
      <dgm:prSet presAssocID="{861A34C8-D415-4275-A616-C88252E0F492}" presName="sibTrans" presStyleLbl="sibTrans2D1" presStyleIdx="0" presStyleCnt="0"/>
      <dgm:spPr/>
    </dgm:pt>
    <dgm:pt modelId="{CCC57144-E08B-4894-9E90-E1F8D63F778D}" type="pres">
      <dgm:prSet presAssocID="{C62BECCE-BD41-4D5D-B732-38FFFA007B44}" presName="compNode" presStyleCnt="0"/>
      <dgm:spPr/>
    </dgm:pt>
    <dgm:pt modelId="{A849BA20-654D-410E-A5E8-C4AE257EC7B8}" type="pres">
      <dgm:prSet presAssocID="{C62BECCE-BD41-4D5D-B732-38FFFA007B44}" presName="bkgdShape" presStyleLbl="node1" presStyleIdx="1" presStyleCnt="4"/>
      <dgm:spPr/>
    </dgm:pt>
    <dgm:pt modelId="{CFA469B3-BB02-4DFB-A599-B8447E7249E7}" type="pres">
      <dgm:prSet presAssocID="{C62BECCE-BD41-4D5D-B732-38FFFA007B44}" presName="nodeTx" presStyleLbl="node1" presStyleIdx="1" presStyleCnt="4">
        <dgm:presLayoutVars>
          <dgm:bulletEnabled val="1"/>
        </dgm:presLayoutVars>
      </dgm:prSet>
      <dgm:spPr/>
    </dgm:pt>
    <dgm:pt modelId="{A7C21E31-D993-497D-881E-D075376DE467}" type="pres">
      <dgm:prSet presAssocID="{C62BECCE-BD41-4D5D-B732-38FFFA007B44}" presName="invisiNode" presStyleLbl="node1" presStyleIdx="1" presStyleCnt="4"/>
      <dgm:spPr/>
    </dgm:pt>
    <dgm:pt modelId="{484A2EE6-69AE-4FE3-B0DC-BEDE4DAD513A}" type="pres">
      <dgm:prSet presAssocID="{C62BECCE-BD41-4D5D-B732-38FFFA007B44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  <dgm:pt modelId="{078B2F28-2F4D-408A-A295-3D61648E042B}" type="pres">
      <dgm:prSet presAssocID="{6D8D6E9E-00C8-4205-A274-AC12A3F63155}" presName="sibTrans" presStyleLbl="sibTrans2D1" presStyleIdx="0" presStyleCnt="0"/>
      <dgm:spPr/>
    </dgm:pt>
    <dgm:pt modelId="{8E326920-8191-4AD8-B22E-3D6A4FB92F06}" type="pres">
      <dgm:prSet presAssocID="{F28999F9-C8B0-4899-A008-7ACBDDDD5E5C}" presName="compNode" presStyleCnt="0"/>
      <dgm:spPr/>
    </dgm:pt>
    <dgm:pt modelId="{0DB2A0DA-8D0F-4A00-8F0F-C017417A173A}" type="pres">
      <dgm:prSet presAssocID="{F28999F9-C8B0-4899-A008-7ACBDDDD5E5C}" presName="bkgdShape" presStyleLbl="node1" presStyleIdx="2" presStyleCnt="4" custLinFactX="-100000" custLinFactNeighborX="-131542" custLinFactNeighborY="-1461"/>
      <dgm:spPr/>
    </dgm:pt>
    <dgm:pt modelId="{34255CBC-1C8F-40C0-9A5B-AC13EA6A69A9}" type="pres">
      <dgm:prSet presAssocID="{F28999F9-C8B0-4899-A008-7ACBDDDD5E5C}" presName="nodeTx" presStyleLbl="node1" presStyleIdx="2" presStyleCnt="4">
        <dgm:presLayoutVars>
          <dgm:bulletEnabled val="1"/>
        </dgm:presLayoutVars>
      </dgm:prSet>
      <dgm:spPr/>
    </dgm:pt>
    <dgm:pt modelId="{D5607971-2A47-4587-9F9F-27FDE28C6130}" type="pres">
      <dgm:prSet presAssocID="{F28999F9-C8B0-4899-A008-7ACBDDDD5E5C}" presName="invisiNode" presStyleLbl="node1" presStyleIdx="2" presStyleCnt="4"/>
      <dgm:spPr/>
    </dgm:pt>
    <dgm:pt modelId="{709000ED-06C2-4A7A-A780-186CDC55D99C}" type="pres">
      <dgm:prSet presAssocID="{F28999F9-C8B0-4899-A008-7ACBDDDD5E5C}" presName="imagNode" presStyleLbl="fgImgPlace1" presStyleIdx="2" presStyleCnt="4" custLinFactX="-100000" custLinFactNeighborX="-148697" custLinFactNeighborY="-12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493" t="498" r="-56507" b="-498"/>
          </a:stretch>
        </a:blipFill>
      </dgm:spPr>
    </dgm:pt>
    <dgm:pt modelId="{22A618B3-B31E-4B68-9B22-0124DD92543F}" type="pres">
      <dgm:prSet presAssocID="{4CB1C17A-FBF2-49D0-B4CC-00BC808735B3}" presName="sibTrans" presStyleLbl="sibTrans2D1" presStyleIdx="0" presStyleCnt="0"/>
      <dgm:spPr/>
    </dgm:pt>
    <dgm:pt modelId="{5E84A068-FD69-45D9-B26A-E28014EE699A}" type="pres">
      <dgm:prSet presAssocID="{1694E182-6A68-49B4-98E2-997F366BB165}" presName="compNode" presStyleCnt="0"/>
      <dgm:spPr/>
    </dgm:pt>
    <dgm:pt modelId="{17EF1EE4-F3A6-465E-8A88-6EADC2A48D19}" type="pres">
      <dgm:prSet presAssocID="{1694E182-6A68-49B4-98E2-997F366BB165}" presName="bkgdShape" presStyleLbl="node1" presStyleIdx="3" presStyleCnt="4"/>
      <dgm:spPr/>
    </dgm:pt>
    <dgm:pt modelId="{79A4FA7B-A8CC-425A-9BC0-D4EDA851026E}" type="pres">
      <dgm:prSet presAssocID="{1694E182-6A68-49B4-98E2-997F366BB165}" presName="nodeTx" presStyleLbl="node1" presStyleIdx="3" presStyleCnt="4">
        <dgm:presLayoutVars>
          <dgm:bulletEnabled val="1"/>
        </dgm:presLayoutVars>
      </dgm:prSet>
      <dgm:spPr/>
    </dgm:pt>
    <dgm:pt modelId="{E80DD4D6-2635-4BF5-A252-A616E60EC1D1}" type="pres">
      <dgm:prSet presAssocID="{1694E182-6A68-49B4-98E2-997F366BB165}" presName="invisiNode" presStyleLbl="node1" presStyleIdx="3" presStyleCnt="4"/>
      <dgm:spPr/>
    </dgm:pt>
    <dgm:pt modelId="{06BAC0EF-3DE7-4618-A47F-95C0AE8F7A6D}" type="pres">
      <dgm:prSet presAssocID="{1694E182-6A68-49B4-98E2-997F366BB165}" presName="imagNode" presStyleLbl="fgImgPlace1" presStyleIdx="3" presStyleCnt="4"/>
      <dgm:spPr>
        <a:blipFill dpi="0" rotWithShape="1">
          <a:blip xmlns:r="http://schemas.openxmlformats.org/officeDocument/2006/relationships" r:embed="rId4"/>
          <a:srcRect/>
          <a:stretch>
            <a:fillRect l="-91798" t="498" r="-202" b="-498"/>
          </a:stretch>
        </a:blipFill>
      </dgm:spPr>
    </dgm:pt>
  </dgm:ptLst>
  <dgm:cxnLst>
    <dgm:cxn modelId="{9F3FDE02-DA44-4064-AD36-D4F186C8A3D1}" type="presOf" srcId="{6D8D6E9E-00C8-4205-A274-AC12A3F63155}" destId="{078B2F28-2F4D-408A-A295-3D61648E042B}" srcOrd="0" destOrd="0" presId="urn:microsoft.com/office/officeart/2005/8/layout/hList7"/>
    <dgm:cxn modelId="{28EF5307-4B48-4053-A2A4-A419B95696B6}" type="presOf" srcId="{BD091C7C-2D4C-4A8C-BD89-7E080E52C0A2}" destId="{A849BA20-654D-410E-A5E8-C4AE257EC7B8}" srcOrd="0" destOrd="5" presId="urn:microsoft.com/office/officeart/2005/8/layout/hList7"/>
    <dgm:cxn modelId="{03057B0E-1680-4D22-9301-BC156A472D43}" type="presOf" srcId="{2FDCC3CD-06F0-40F6-A03C-10EF21F1B26A}" destId="{79A4FA7B-A8CC-425A-9BC0-D4EDA851026E}" srcOrd="1" destOrd="2" presId="urn:microsoft.com/office/officeart/2005/8/layout/hList7"/>
    <dgm:cxn modelId="{F5AD4D15-9DD5-42C6-A472-31F76DC3D4FF}" srcId="{13E12C8D-ECF0-468D-A099-90388B706EA8}" destId="{C62BECCE-BD41-4D5D-B732-38FFFA007B44}" srcOrd="1" destOrd="0" parTransId="{FF30660F-5A7B-49FB-9A50-BAF4AAAAFABB}" sibTransId="{6D8D6E9E-00C8-4205-A274-AC12A3F63155}"/>
    <dgm:cxn modelId="{219E8415-ECFC-4ED3-8866-1EA393147961}" srcId="{13E12C8D-ECF0-468D-A099-90388B706EA8}" destId="{1694E182-6A68-49B4-98E2-997F366BB165}" srcOrd="3" destOrd="0" parTransId="{D1992265-0FCE-455A-84FF-2CD4A78059E1}" sibTransId="{4C2BFE89-EF4A-43C8-BB8F-14684EB034CB}"/>
    <dgm:cxn modelId="{6A055B1A-29AD-4BC6-B334-FDB67E1FDDA0}" type="presOf" srcId="{1694E182-6A68-49B4-98E2-997F366BB165}" destId="{17EF1EE4-F3A6-465E-8A88-6EADC2A48D19}" srcOrd="0" destOrd="0" presId="urn:microsoft.com/office/officeart/2005/8/layout/hList7"/>
    <dgm:cxn modelId="{B00D4D1A-8A0A-4A72-A709-03C7F46B533F}" type="presOf" srcId="{50AB4D6B-8932-48DE-8BFE-25C455060101}" destId="{CFA469B3-BB02-4DFB-A599-B8447E7249E7}" srcOrd="1" destOrd="2" presId="urn:microsoft.com/office/officeart/2005/8/layout/hList7"/>
    <dgm:cxn modelId="{CAE0BA1B-A0A9-47E8-A9DB-9C17F6740433}" type="presOf" srcId="{730114D8-2F54-4D6A-9E6F-6E36E345C00D}" destId="{17EF1EE4-F3A6-465E-8A88-6EADC2A48D19}" srcOrd="0" destOrd="4" presId="urn:microsoft.com/office/officeart/2005/8/layout/hList7"/>
    <dgm:cxn modelId="{30B93F1F-BC2A-4088-9B86-000A85577195}" srcId="{13E12C8D-ECF0-468D-A099-90388B706EA8}" destId="{D2DAA8CC-615B-4402-BC75-CA9A29E788A7}" srcOrd="0" destOrd="0" parTransId="{DB19E614-BC33-4CA9-A911-94D7964A5D61}" sibTransId="{861A34C8-D415-4275-A616-C88252E0F492}"/>
    <dgm:cxn modelId="{936C8F23-EFB4-46CD-BDA9-794D855A3D44}" type="presOf" srcId="{798B38D0-4C1B-44C7-9A1F-1A5F3AF1CD60}" destId="{5E44AACA-AC2E-4BAA-8377-A93A5CCCA019}" srcOrd="0" destOrd="2" presId="urn:microsoft.com/office/officeart/2005/8/layout/hList7"/>
    <dgm:cxn modelId="{A388BD25-105F-4D5D-B0F7-FC7F983CEA8F}" type="presOf" srcId="{1B487B30-A3C6-4ADA-AD9B-D0791AA7C94E}" destId="{17EF1EE4-F3A6-465E-8A88-6EADC2A48D19}" srcOrd="0" destOrd="3" presId="urn:microsoft.com/office/officeart/2005/8/layout/hList7"/>
    <dgm:cxn modelId="{741AFE2D-33AC-47C4-86FF-D72ED9885128}" srcId="{13E12C8D-ECF0-468D-A099-90388B706EA8}" destId="{F28999F9-C8B0-4899-A008-7ACBDDDD5E5C}" srcOrd="2" destOrd="0" parTransId="{1CE522BF-9FB6-4814-AD7A-C96540D72BBA}" sibTransId="{4CB1C17A-FBF2-49D0-B4CC-00BC808735B3}"/>
    <dgm:cxn modelId="{22EA4930-BCDA-40A7-9074-8E2B0F7EE527}" type="presOf" srcId="{B083CAE6-2D56-4582-80B4-9F6D09715166}" destId="{65DBC444-C9CE-439F-8622-60CD2C46002B}" srcOrd="1" destOrd="3" presId="urn:microsoft.com/office/officeart/2005/8/layout/hList7"/>
    <dgm:cxn modelId="{69B48B33-6344-4917-B1A2-A83EFBDFF166}" type="presOf" srcId="{D2DAA8CC-615B-4402-BC75-CA9A29E788A7}" destId="{5E44AACA-AC2E-4BAA-8377-A93A5CCCA019}" srcOrd="0" destOrd="0" presId="urn:microsoft.com/office/officeart/2005/8/layout/hList7"/>
    <dgm:cxn modelId="{6500073B-264A-4505-99B3-26ADF95D209E}" type="presOf" srcId="{C78C40B9-CE77-43C4-BCE6-D93FA00182A1}" destId="{A849BA20-654D-410E-A5E8-C4AE257EC7B8}" srcOrd="0" destOrd="4" presId="urn:microsoft.com/office/officeart/2005/8/layout/hList7"/>
    <dgm:cxn modelId="{90DBC060-0CD6-40EB-AD23-CECA343B01D2}" type="presOf" srcId="{1B487B30-A3C6-4ADA-AD9B-D0791AA7C94E}" destId="{79A4FA7B-A8CC-425A-9BC0-D4EDA851026E}" srcOrd="1" destOrd="3" presId="urn:microsoft.com/office/officeart/2005/8/layout/hList7"/>
    <dgm:cxn modelId="{236F9762-048B-44B8-9A78-EFC6F9D7AACC}" type="presOf" srcId="{C62BECCE-BD41-4D5D-B732-38FFFA007B44}" destId="{CFA469B3-BB02-4DFB-A599-B8447E7249E7}" srcOrd="1" destOrd="0" presId="urn:microsoft.com/office/officeart/2005/8/layout/hList7"/>
    <dgm:cxn modelId="{FB4BAC46-C3C9-47E7-AB5E-AD2F90602AB4}" type="presOf" srcId="{7D6F6F49-008E-49E4-B178-90652228CB0E}" destId="{0DB2A0DA-8D0F-4A00-8F0F-C017417A173A}" srcOrd="0" destOrd="1" presId="urn:microsoft.com/office/officeart/2005/8/layout/hList7"/>
    <dgm:cxn modelId="{7FE08868-290F-4F41-81BC-BDA014E29542}" type="presOf" srcId="{F8368EFA-9638-4276-967E-5269CC85A715}" destId="{0DB2A0DA-8D0F-4A00-8F0F-C017417A173A}" srcOrd="0" destOrd="4" presId="urn:microsoft.com/office/officeart/2005/8/layout/hList7"/>
    <dgm:cxn modelId="{43AC6369-2A09-41C0-98FE-92469EEAEE2A}" type="presOf" srcId="{C78C40B9-CE77-43C4-BCE6-D93FA00182A1}" destId="{CFA469B3-BB02-4DFB-A599-B8447E7249E7}" srcOrd="1" destOrd="4" presId="urn:microsoft.com/office/officeart/2005/8/layout/hList7"/>
    <dgm:cxn modelId="{6AFA8569-9E14-46E9-B8E2-ED9EA72F2A71}" srcId="{C62BECCE-BD41-4D5D-B732-38FFFA007B44}" destId="{BD091C7C-2D4C-4A8C-BD89-7E080E52C0A2}" srcOrd="4" destOrd="0" parTransId="{1820E5CC-CB7B-4388-AFDA-66C5F3AA06F9}" sibTransId="{CF10BACF-40FF-4AD1-861C-897C2FE9F260}"/>
    <dgm:cxn modelId="{5053A56E-240C-49E2-8D85-9B19352DF418}" type="presOf" srcId="{8775E1ED-8CD1-4FF9-87BE-19C41D7B37F8}" destId="{79A4FA7B-A8CC-425A-9BC0-D4EDA851026E}" srcOrd="1" destOrd="1" presId="urn:microsoft.com/office/officeart/2005/8/layout/hList7"/>
    <dgm:cxn modelId="{919FD36E-BCCD-4CE9-BB8D-DF395442DA59}" type="presOf" srcId="{13E12C8D-ECF0-468D-A099-90388B706EA8}" destId="{142438C7-E285-436E-845A-2C6BDFD031C4}" srcOrd="0" destOrd="0" presId="urn:microsoft.com/office/officeart/2005/8/layout/hList7"/>
    <dgm:cxn modelId="{99A7D56F-AE47-422A-A8AC-CB2756E09A90}" type="presOf" srcId="{C62BECCE-BD41-4D5D-B732-38FFFA007B44}" destId="{A849BA20-654D-410E-A5E8-C4AE257EC7B8}" srcOrd="0" destOrd="0" presId="urn:microsoft.com/office/officeart/2005/8/layout/hList7"/>
    <dgm:cxn modelId="{C77B5550-199C-41A2-8444-9486B0B81166}" type="presOf" srcId="{BD091C7C-2D4C-4A8C-BD89-7E080E52C0A2}" destId="{CFA469B3-BB02-4DFB-A599-B8447E7249E7}" srcOrd="1" destOrd="5" presId="urn:microsoft.com/office/officeart/2005/8/layout/hList7"/>
    <dgm:cxn modelId="{C915EE72-4C11-433D-8432-956FAB79A2BE}" type="presOf" srcId="{861A34C8-D415-4275-A616-C88252E0F492}" destId="{8A04FB94-57A3-4712-94BB-8ECE01634CC2}" srcOrd="0" destOrd="0" presId="urn:microsoft.com/office/officeart/2005/8/layout/hList7"/>
    <dgm:cxn modelId="{9CDD0073-D648-48EB-8152-B2826B0C0FDA}" srcId="{1694E182-6A68-49B4-98E2-997F366BB165}" destId="{1B487B30-A3C6-4ADA-AD9B-D0791AA7C94E}" srcOrd="2" destOrd="0" parTransId="{647E854C-0113-4745-81A4-211C2C8BAAD0}" sibTransId="{83C0BD7C-BB36-40F1-B155-9575C03F7F51}"/>
    <dgm:cxn modelId="{C25CBD54-9C52-4E44-B0E3-4ADA5DBB9EFB}" type="presOf" srcId="{E8257B4E-F5B4-468C-B682-35E561964284}" destId="{0DB2A0DA-8D0F-4A00-8F0F-C017417A173A}" srcOrd="0" destOrd="2" presId="urn:microsoft.com/office/officeart/2005/8/layout/hList7"/>
    <dgm:cxn modelId="{CD0F5877-9B72-48BC-990D-CD8C1F192E17}" type="presOf" srcId="{F28999F9-C8B0-4899-A008-7ACBDDDD5E5C}" destId="{34255CBC-1C8F-40C0-9A5B-AC13EA6A69A9}" srcOrd="1" destOrd="0" presId="urn:microsoft.com/office/officeart/2005/8/layout/hList7"/>
    <dgm:cxn modelId="{710CBE77-0039-4AD6-8903-69FA71B7A935}" type="presOf" srcId="{D2DAA8CC-615B-4402-BC75-CA9A29E788A7}" destId="{65DBC444-C9CE-439F-8622-60CD2C46002B}" srcOrd="1" destOrd="0" presId="urn:microsoft.com/office/officeart/2005/8/layout/hList7"/>
    <dgm:cxn modelId="{C161C978-68F0-4E75-AA04-15F59D9C373A}" type="presOf" srcId="{F28999F9-C8B0-4899-A008-7ACBDDDD5E5C}" destId="{0DB2A0DA-8D0F-4A00-8F0F-C017417A173A}" srcOrd="0" destOrd="0" presId="urn:microsoft.com/office/officeart/2005/8/layout/hList7"/>
    <dgm:cxn modelId="{18F8577A-E221-4988-B168-3650E4814BFF}" type="presOf" srcId="{56A36799-AD1A-48DF-AD82-E66C93E22357}" destId="{A849BA20-654D-410E-A5E8-C4AE257EC7B8}" srcOrd="0" destOrd="3" presId="urn:microsoft.com/office/officeart/2005/8/layout/hList7"/>
    <dgm:cxn modelId="{94B0757C-6F20-47AF-978E-E10A73158AEF}" type="presOf" srcId="{1694E182-6A68-49B4-98E2-997F366BB165}" destId="{79A4FA7B-A8CC-425A-9BC0-D4EDA851026E}" srcOrd="1" destOrd="0" presId="urn:microsoft.com/office/officeart/2005/8/layout/hList7"/>
    <dgm:cxn modelId="{D5388A82-8C3E-4436-A3A5-807FE7159B50}" type="presOf" srcId="{7D6F6F49-008E-49E4-B178-90652228CB0E}" destId="{34255CBC-1C8F-40C0-9A5B-AC13EA6A69A9}" srcOrd="1" destOrd="1" presId="urn:microsoft.com/office/officeart/2005/8/layout/hList7"/>
    <dgm:cxn modelId="{F54DBE83-C793-4223-A8D4-053439BE7DB6}" type="presOf" srcId="{4CB1C17A-FBF2-49D0-B4CC-00BC808735B3}" destId="{22A618B3-B31E-4B68-9B22-0124DD92543F}" srcOrd="0" destOrd="0" presId="urn:microsoft.com/office/officeart/2005/8/layout/hList7"/>
    <dgm:cxn modelId="{246C2186-E55C-4F9F-86F3-D324F9459919}" type="presOf" srcId="{155A554F-0BB9-4EB4-A3DD-C067787BEE74}" destId="{CFA469B3-BB02-4DFB-A599-B8447E7249E7}" srcOrd="1" destOrd="1" presId="urn:microsoft.com/office/officeart/2005/8/layout/hList7"/>
    <dgm:cxn modelId="{7DE2768A-C40D-4B43-8D39-B2EAB6A70FD6}" type="presOf" srcId="{56A36799-AD1A-48DF-AD82-E66C93E22357}" destId="{CFA469B3-BB02-4DFB-A599-B8447E7249E7}" srcOrd="1" destOrd="3" presId="urn:microsoft.com/office/officeart/2005/8/layout/hList7"/>
    <dgm:cxn modelId="{E08C6B91-538A-4B56-93E4-B52722C373C1}" srcId="{1694E182-6A68-49B4-98E2-997F366BB165}" destId="{730114D8-2F54-4D6A-9E6F-6E36E345C00D}" srcOrd="3" destOrd="0" parTransId="{CC3DD505-2007-4664-A5E6-52D9011DA79B}" sibTransId="{BEA25279-BF6D-4E8C-B04B-51014AFFB412}"/>
    <dgm:cxn modelId="{C67D4F94-5C6F-4131-901F-8F4E6FC23BA0}" type="presOf" srcId="{8775E1ED-8CD1-4FF9-87BE-19C41D7B37F8}" destId="{17EF1EE4-F3A6-465E-8A88-6EADC2A48D19}" srcOrd="0" destOrd="1" presId="urn:microsoft.com/office/officeart/2005/8/layout/hList7"/>
    <dgm:cxn modelId="{933D9397-F863-4989-8696-776661CB5107}" srcId="{D2DAA8CC-615B-4402-BC75-CA9A29E788A7}" destId="{B083CAE6-2D56-4582-80B4-9F6D09715166}" srcOrd="2" destOrd="0" parTransId="{221854AC-5C6D-429B-ACAE-DA40C6E9AC11}" sibTransId="{3B71209A-CABC-4523-9188-BE6CA64B5136}"/>
    <dgm:cxn modelId="{CB13EE9B-334B-42B8-AA8B-154A3AD0E0DF}" srcId="{1694E182-6A68-49B4-98E2-997F366BB165}" destId="{2FDCC3CD-06F0-40F6-A03C-10EF21F1B26A}" srcOrd="1" destOrd="0" parTransId="{B53A19C7-B98A-46FD-A04F-D9C3638B2E9A}" sibTransId="{B0385829-702B-4D8C-89DB-4A7AC4D40905}"/>
    <dgm:cxn modelId="{54ACD4A1-E59D-4245-9F18-7B778B0493C6}" type="presOf" srcId="{730114D8-2F54-4D6A-9E6F-6E36E345C00D}" destId="{79A4FA7B-A8CC-425A-9BC0-D4EDA851026E}" srcOrd="1" destOrd="4" presId="urn:microsoft.com/office/officeart/2005/8/layout/hList7"/>
    <dgm:cxn modelId="{2EE1E7A2-D576-4C0F-85F4-155B2BFD19B0}" type="presOf" srcId="{B083CAE6-2D56-4582-80B4-9F6D09715166}" destId="{5E44AACA-AC2E-4BAA-8377-A93A5CCCA019}" srcOrd="0" destOrd="3" presId="urn:microsoft.com/office/officeart/2005/8/layout/hList7"/>
    <dgm:cxn modelId="{AFC542A8-BC3B-471F-B267-F32BE642517E}" srcId="{C62BECCE-BD41-4D5D-B732-38FFFA007B44}" destId="{56A36799-AD1A-48DF-AD82-E66C93E22357}" srcOrd="2" destOrd="0" parTransId="{9128A962-DC9E-4A06-B32E-8BC0C3BBEDCB}" sibTransId="{4CBD198E-8450-4AAF-8C54-73C9E988EE7D}"/>
    <dgm:cxn modelId="{794F81A9-AC52-4896-946B-83B14E1B2A5B}" type="presOf" srcId="{E279C461-D8B2-4307-BF4B-466C064B95DC}" destId="{0DB2A0DA-8D0F-4A00-8F0F-C017417A173A}" srcOrd="0" destOrd="3" presId="urn:microsoft.com/office/officeart/2005/8/layout/hList7"/>
    <dgm:cxn modelId="{7C14D6A9-DD15-4AB3-9264-E0E679971C59}" srcId="{F28999F9-C8B0-4899-A008-7ACBDDDD5E5C}" destId="{F8368EFA-9638-4276-967E-5269CC85A715}" srcOrd="3" destOrd="0" parTransId="{A7963F27-6A80-4B33-B480-3A0606DE4D70}" sibTransId="{F7E2E3CF-F8F7-46F5-8C67-3AEFF5F0705B}"/>
    <dgm:cxn modelId="{D5BC47B4-763D-40DB-A86D-4C00A8CBB061}" srcId="{D2DAA8CC-615B-4402-BC75-CA9A29E788A7}" destId="{8FF55067-13D5-45B8-B817-2D8E525E9FE9}" srcOrd="0" destOrd="0" parTransId="{314AE02C-4BDE-430A-827F-72A655203C00}" sibTransId="{C01F03EF-9DEA-4ECF-BBD1-52602E180F20}"/>
    <dgm:cxn modelId="{A27C57B8-F0A6-48CB-B386-5DB28D225FFE}" type="presOf" srcId="{155A554F-0BB9-4EB4-A3DD-C067787BEE74}" destId="{A849BA20-654D-410E-A5E8-C4AE257EC7B8}" srcOrd="0" destOrd="1" presId="urn:microsoft.com/office/officeart/2005/8/layout/hList7"/>
    <dgm:cxn modelId="{DF29B2BE-47A8-4811-A56A-613B3C7E8C48}" type="presOf" srcId="{8FF55067-13D5-45B8-B817-2D8E525E9FE9}" destId="{65DBC444-C9CE-439F-8622-60CD2C46002B}" srcOrd="1" destOrd="1" presId="urn:microsoft.com/office/officeart/2005/8/layout/hList7"/>
    <dgm:cxn modelId="{CE5620C6-F40A-431B-9F51-4576E0B45443}" type="presOf" srcId="{E279C461-D8B2-4307-BF4B-466C064B95DC}" destId="{34255CBC-1C8F-40C0-9A5B-AC13EA6A69A9}" srcOrd="1" destOrd="3" presId="urn:microsoft.com/office/officeart/2005/8/layout/hList7"/>
    <dgm:cxn modelId="{A0608CD3-36E5-48AA-A9E9-86751806073E}" srcId="{1694E182-6A68-49B4-98E2-997F366BB165}" destId="{8775E1ED-8CD1-4FF9-87BE-19C41D7B37F8}" srcOrd="0" destOrd="0" parTransId="{0B68CFD5-C60C-4FB6-A074-AFB9085DC59A}" sibTransId="{B56A0A5F-617D-45A7-9DBE-E6FD3D3A4D96}"/>
    <dgm:cxn modelId="{DADAB1D8-46A3-44CA-ABAA-6A633B26B28B}" type="presOf" srcId="{50AB4D6B-8932-48DE-8BFE-25C455060101}" destId="{A849BA20-654D-410E-A5E8-C4AE257EC7B8}" srcOrd="0" destOrd="2" presId="urn:microsoft.com/office/officeart/2005/8/layout/hList7"/>
    <dgm:cxn modelId="{DE1413DA-6664-4270-970B-4DA8BEBD4AC8}" srcId="{D2DAA8CC-615B-4402-BC75-CA9A29E788A7}" destId="{798B38D0-4C1B-44C7-9A1F-1A5F3AF1CD60}" srcOrd="1" destOrd="0" parTransId="{8CF3DF54-3DCF-470E-BB0B-149BA1CD79F0}" sibTransId="{8485652F-D5A1-4A34-8549-82B2E9FCF6A1}"/>
    <dgm:cxn modelId="{F1A283DC-F47D-4810-8998-D929E6742766}" srcId="{C62BECCE-BD41-4D5D-B732-38FFFA007B44}" destId="{C78C40B9-CE77-43C4-BCE6-D93FA00182A1}" srcOrd="3" destOrd="0" parTransId="{C5EC68D0-0739-4BD0-8344-3AAECFC1C862}" sibTransId="{3CEDA141-090E-4D76-9F6C-86B793D491AD}"/>
    <dgm:cxn modelId="{FA1645DD-54E6-4F8A-9D67-419A12FC1E68}" type="presOf" srcId="{2FDCC3CD-06F0-40F6-A03C-10EF21F1B26A}" destId="{17EF1EE4-F3A6-465E-8A88-6EADC2A48D19}" srcOrd="0" destOrd="2" presId="urn:microsoft.com/office/officeart/2005/8/layout/hList7"/>
    <dgm:cxn modelId="{BC0D5CE1-C4AA-48A0-8288-F3034623D8A2}" type="presOf" srcId="{8FF55067-13D5-45B8-B817-2D8E525E9FE9}" destId="{5E44AACA-AC2E-4BAA-8377-A93A5CCCA019}" srcOrd="0" destOrd="1" presId="urn:microsoft.com/office/officeart/2005/8/layout/hList7"/>
    <dgm:cxn modelId="{FD558BE3-49B1-43D6-9327-FA8097797260}" srcId="{F28999F9-C8B0-4899-A008-7ACBDDDD5E5C}" destId="{7D6F6F49-008E-49E4-B178-90652228CB0E}" srcOrd="0" destOrd="0" parTransId="{122E04D9-DD18-404B-987B-18615EA2F43B}" sibTransId="{0047BA48-E74D-4862-BB06-18423B014454}"/>
    <dgm:cxn modelId="{3905D1EE-F49F-4DBE-907F-266AC109A093}" srcId="{C62BECCE-BD41-4D5D-B732-38FFFA007B44}" destId="{155A554F-0BB9-4EB4-A3DD-C067787BEE74}" srcOrd="0" destOrd="0" parTransId="{7DFC226A-F268-43B9-B212-0DFA47D98DED}" sibTransId="{3E84BC33-AD1D-4C34-8794-B582FC40E1B5}"/>
    <dgm:cxn modelId="{258870EF-7780-44DD-8352-391E518599D7}" type="presOf" srcId="{E8257B4E-F5B4-468C-B682-35E561964284}" destId="{34255CBC-1C8F-40C0-9A5B-AC13EA6A69A9}" srcOrd="1" destOrd="2" presId="urn:microsoft.com/office/officeart/2005/8/layout/hList7"/>
    <dgm:cxn modelId="{33FC03F2-E0C6-40AA-963F-4A551CBAA32F}" srcId="{F28999F9-C8B0-4899-A008-7ACBDDDD5E5C}" destId="{E279C461-D8B2-4307-BF4B-466C064B95DC}" srcOrd="2" destOrd="0" parTransId="{2A63F840-5DDC-49C3-9BDB-E8FE1B7B398F}" sibTransId="{0F31641C-90DA-4FF9-95A6-FA4B43465784}"/>
    <dgm:cxn modelId="{CF747DF5-D4A1-40EE-B275-686E43669D93}" type="presOf" srcId="{798B38D0-4C1B-44C7-9A1F-1A5F3AF1CD60}" destId="{65DBC444-C9CE-439F-8622-60CD2C46002B}" srcOrd="1" destOrd="2" presId="urn:microsoft.com/office/officeart/2005/8/layout/hList7"/>
    <dgm:cxn modelId="{9BA8F3F8-A6C1-4353-8C09-B619A614ED51}" type="presOf" srcId="{F8368EFA-9638-4276-967E-5269CC85A715}" destId="{34255CBC-1C8F-40C0-9A5B-AC13EA6A69A9}" srcOrd="1" destOrd="4" presId="urn:microsoft.com/office/officeart/2005/8/layout/hList7"/>
    <dgm:cxn modelId="{9501EAFB-952F-4D1E-AD68-411F32228ACC}" srcId="{C62BECCE-BD41-4D5D-B732-38FFFA007B44}" destId="{50AB4D6B-8932-48DE-8BFE-25C455060101}" srcOrd="1" destOrd="0" parTransId="{C40941B5-8C6A-4A62-BA35-20BC19BAEB60}" sibTransId="{716040DF-9056-48D8-A17B-AA2D8E339F3E}"/>
    <dgm:cxn modelId="{BAA58BFC-8F9B-476B-9199-735738E4A3D9}" srcId="{F28999F9-C8B0-4899-A008-7ACBDDDD5E5C}" destId="{E8257B4E-F5B4-468C-B682-35E561964284}" srcOrd="1" destOrd="0" parTransId="{8A33C4B1-EF90-49FA-AEDC-3F17F0792680}" sibTransId="{D85D5F1C-6854-444F-83D1-D3D36160E30D}"/>
    <dgm:cxn modelId="{59DEA81E-9DB6-49FB-9354-1F254142417B}" type="presParOf" srcId="{142438C7-E285-436E-845A-2C6BDFD031C4}" destId="{0D52C0CE-C6D5-4DC3-AB1A-5476ABD7A959}" srcOrd="0" destOrd="0" presId="urn:microsoft.com/office/officeart/2005/8/layout/hList7"/>
    <dgm:cxn modelId="{FF7D8963-455C-474A-A88C-F2F7BE7DDD00}" type="presParOf" srcId="{142438C7-E285-436E-845A-2C6BDFD031C4}" destId="{EF5CAF8D-8977-4763-8011-EEB5456D14F3}" srcOrd="1" destOrd="0" presId="urn:microsoft.com/office/officeart/2005/8/layout/hList7"/>
    <dgm:cxn modelId="{CBBE8C40-48BB-474A-8712-F421B36AAAD6}" type="presParOf" srcId="{EF5CAF8D-8977-4763-8011-EEB5456D14F3}" destId="{31267DA6-B895-47BD-B258-3DE57768766C}" srcOrd="0" destOrd="0" presId="urn:microsoft.com/office/officeart/2005/8/layout/hList7"/>
    <dgm:cxn modelId="{ECFC4EEA-5358-45BA-A44F-A27CE4FC36C5}" type="presParOf" srcId="{31267DA6-B895-47BD-B258-3DE57768766C}" destId="{5E44AACA-AC2E-4BAA-8377-A93A5CCCA019}" srcOrd="0" destOrd="0" presId="urn:microsoft.com/office/officeart/2005/8/layout/hList7"/>
    <dgm:cxn modelId="{E4A2F00F-2B2D-459D-BDA5-9BB0D74102A9}" type="presParOf" srcId="{31267DA6-B895-47BD-B258-3DE57768766C}" destId="{65DBC444-C9CE-439F-8622-60CD2C46002B}" srcOrd="1" destOrd="0" presId="urn:microsoft.com/office/officeart/2005/8/layout/hList7"/>
    <dgm:cxn modelId="{37E09CFE-F638-4EAC-A293-69A152F04ACA}" type="presParOf" srcId="{31267DA6-B895-47BD-B258-3DE57768766C}" destId="{F1ADEA93-05AC-4C5D-B91F-D89FC5D53B86}" srcOrd="2" destOrd="0" presId="urn:microsoft.com/office/officeart/2005/8/layout/hList7"/>
    <dgm:cxn modelId="{D6187A80-5B4B-4145-B666-132860B1804C}" type="presParOf" srcId="{31267DA6-B895-47BD-B258-3DE57768766C}" destId="{210B2015-EFC9-4D28-8D2D-79316F4FC420}" srcOrd="3" destOrd="0" presId="urn:microsoft.com/office/officeart/2005/8/layout/hList7"/>
    <dgm:cxn modelId="{04E1C6DE-0291-4033-AEA5-2A7FEE0935F9}" type="presParOf" srcId="{EF5CAF8D-8977-4763-8011-EEB5456D14F3}" destId="{8A04FB94-57A3-4712-94BB-8ECE01634CC2}" srcOrd="1" destOrd="0" presId="urn:microsoft.com/office/officeart/2005/8/layout/hList7"/>
    <dgm:cxn modelId="{74230D4C-5C8F-4A0B-B98B-AC5A7383BB18}" type="presParOf" srcId="{EF5CAF8D-8977-4763-8011-EEB5456D14F3}" destId="{CCC57144-E08B-4894-9E90-E1F8D63F778D}" srcOrd="2" destOrd="0" presId="urn:microsoft.com/office/officeart/2005/8/layout/hList7"/>
    <dgm:cxn modelId="{B737C18D-2D0E-4A9F-BBF8-C88B47318260}" type="presParOf" srcId="{CCC57144-E08B-4894-9E90-E1F8D63F778D}" destId="{A849BA20-654D-410E-A5E8-C4AE257EC7B8}" srcOrd="0" destOrd="0" presId="urn:microsoft.com/office/officeart/2005/8/layout/hList7"/>
    <dgm:cxn modelId="{3024B4C5-625F-4544-ABBF-02F6F293DAFC}" type="presParOf" srcId="{CCC57144-E08B-4894-9E90-E1F8D63F778D}" destId="{CFA469B3-BB02-4DFB-A599-B8447E7249E7}" srcOrd="1" destOrd="0" presId="urn:microsoft.com/office/officeart/2005/8/layout/hList7"/>
    <dgm:cxn modelId="{FED145BD-73D5-41C3-8E32-5F698DC4549E}" type="presParOf" srcId="{CCC57144-E08B-4894-9E90-E1F8D63F778D}" destId="{A7C21E31-D993-497D-881E-D075376DE467}" srcOrd="2" destOrd="0" presId="urn:microsoft.com/office/officeart/2005/8/layout/hList7"/>
    <dgm:cxn modelId="{12104F43-4260-4ACC-9343-B419D53BDD37}" type="presParOf" srcId="{CCC57144-E08B-4894-9E90-E1F8D63F778D}" destId="{484A2EE6-69AE-4FE3-B0DC-BEDE4DAD513A}" srcOrd="3" destOrd="0" presId="urn:microsoft.com/office/officeart/2005/8/layout/hList7"/>
    <dgm:cxn modelId="{9F8A04F6-7EC8-4D4A-A9C2-94282C3FA1FF}" type="presParOf" srcId="{EF5CAF8D-8977-4763-8011-EEB5456D14F3}" destId="{078B2F28-2F4D-408A-A295-3D61648E042B}" srcOrd="3" destOrd="0" presId="urn:microsoft.com/office/officeart/2005/8/layout/hList7"/>
    <dgm:cxn modelId="{8E160C75-6E3C-409A-B5D4-974561CF8340}" type="presParOf" srcId="{EF5CAF8D-8977-4763-8011-EEB5456D14F3}" destId="{8E326920-8191-4AD8-B22E-3D6A4FB92F06}" srcOrd="4" destOrd="0" presId="urn:microsoft.com/office/officeart/2005/8/layout/hList7"/>
    <dgm:cxn modelId="{08F78C01-B2B3-4A44-A920-029FB4DCB263}" type="presParOf" srcId="{8E326920-8191-4AD8-B22E-3D6A4FB92F06}" destId="{0DB2A0DA-8D0F-4A00-8F0F-C017417A173A}" srcOrd="0" destOrd="0" presId="urn:microsoft.com/office/officeart/2005/8/layout/hList7"/>
    <dgm:cxn modelId="{45409BB8-7026-473A-B5B0-ED2CC51175C0}" type="presParOf" srcId="{8E326920-8191-4AD8-B22E-3D6A4FB92F06}" destId="{34255CBC-1C8F-40C0-9A5B-AC13EA6A69A9}" srcOrd="1" destOrd="0" presId="urn:microsoft.com/office/officeart/2005/8/layout/hList7"/>
    <dgm:cxn modelId="{22695B14-C735-4B29-8087-32F3A5A094A0}" type="presParOf" srcId="{8E326920-8191-4AD8-B22E-3D6A4FB92F06}" destId="{D5607971-2A47-4587-9F9F-27FDE28C6130}" srcOrd="2" destOrd="0" presId="urn:microsoft.com/office/officeart/2005/8/layout/hList7"/>
    <dgm:cxn modelId="{D40A3D9E-2BBA-42F4-8518-A4548C8890A8}" type="presParOf" srcId="{8E326920-8191-4AD8-B22E-3D6A4FB92F06}" destId="{709000ED-06C2-4A7A-A780-186CDC55D99C}" srcOrd="3" destOrd="0" presId="urn:microsoft.com/office/officeart/2005/8/layout/hList7"/>
    <dgm:cxn modelId="{E2EDC6DB-4B11-40CD-B206-6B67431FEE14}" type="presParOf" srcId="{EF5CAF8D-8977-4763-8011-EEB5456D14F3}" destId="{22A618B3-B31E-4B68-9B22-0124DD92543F}" srcOrd="5" destOrd="0" presId="urn:microsoft.com/office/officeart/2005/8/layout/hList7"/>
    <dgm:cxn modelId="{0B51CF61-F5D4-4ECC-AB75-30A692E19573}" type="presParOf" srcId="{EF5CAF8D-8977-4763-8011-EEB5456D14F3}" destId="{5E84A068-FD69-45D9-B26A-E28014EE699A}" srcOrd="6" destOrd="0" presId="urn:microsoft.com/office/officeart/2005/8/layout/hList7"/>
    <dgm:cxn modelId="{B37A8FF4-E00D-46EB-9077-E3F822871B13}" type="presParOf" srcId="{5E84A068-FD69-45D9-B26A-E28014EE699A}" destId="{17EF1EE4-F3A6-465E-8A88-6EADC2A48D19}" srcOrd="0" destOrd="0" presId="urn:microsoft.com/office/officeart/2005/8/layout/hList7"/>
    <dgm:cxn modelId="{2AD14A51-9EAF-45C7-A229-A4BA90550AA8}" type="presParOf" srcId="{5E84A068-FD69-45D9-B26A-E28014EE699A}" destId="{79A4FA7B-A8CC-425A-9BC0-D4EDA851026E}" srcOrd="1" destOrd="0" presId="urn:microsoft.com/office/officeart/2005/8/layout/hList7"/>
    <dgm:cxn modelId="{F9B9CE37-16B2-47FF-814A-CA23068E63C5}" type="presParOf" srcId="{5E84A068-FD69-45D9-B26A-E28014EE699A}" destId="{E80DD4D6-2635-4BF5-A252-A616E60EC1D1}" srcOrd="2" destOrd="0" presId="urn:microsoft.com/office/officeart/2005/8/layout/hList7"/>
    <dgm:cxn modelId="{CA67985C-044D-477B-B842-EA47B13AC8D8}" type="presParOf" srcId="{5E84A068-FD69-45D9-B26A-E28014EE699A}" destId="{06BAC0EF-3DE7-4618-A47F-95C0AE8F7A6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1B0B34-EDE0-410A-B7AA-BAB2223EC791}" type="doc">
      <dgm:prSet loTypeId="urn:microsoft.com/office/officeart/2005/8/layout/cycle1" loCatId="cycle" qsTypeId="urn:microsoft.com/office/officeart/2005/8/quickstyle/simple1" qsCatId="simple" csTypeId="urn:microsoft.com/office/officeart/2005/8/colors/accent1_4" csCatId="accent1" phldr="1"/>
      <dgm:spPr/>
    </dgm:pt>
    <dgm:pt modelId="{B78AA294-6F47-47D0-808B-F511E5389EE4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900" dirty="0"/>
            <a:t> </a:t>
          </a:r>
          <a:endParaRPr lang="sv-SE" sz="900" dirty="0"/>
        </a:p>
      </dgm:t>
    </dgm:pt>
    <dgm:pt modelId="{582CC773-D9C9-45B1-B5C7-B7CBC9D8E015}" type="parTrans" cxnId="{959625E6-00DD-4BA6-B3C7-D7684E8B8853}">
      <dgm:prSet/>
      <dgm:spPr/>
      <dgm:t>
        <a:bodyPr/>
        <a:lstStyle/>
        <a:p>
          <a:endParaRPr lang="sv-SE" sz="2800"/>
        </a:p>
      </dgm:t>
    </dgm:pt>
    <dgm:pt modelId="{94E6903B-549F-41C4-8DFD-E581907DE8F1}" type="sibTrans" cxnId="{959625E6-00DD-4BA6-B3C7-D7684E8B8853}">
      <dgm:prSet/>
      <dgm:spPr>
        <a:ln>
          <a:solidFill>
            <a:srgbClr val="CFD2DA"/>
          </a:solidFill>
        </a:ln>
        <a:effectLst>
          <a:glow rad="139700">
            <a:schemeClr val="accent5">
              <a:satMod val="175000"/>
              <a:alpha val="40000"/>
            </a:schemeClr>
          </a:glow>
        </a:effectLst>
      </dgm:spPr>
      <dgm:t>
        <a:bodyPr/>
        <a:lstStyle/>
        <a:p>
          <a:endParaRPr lang="sv-SE" sz="2800"/>
        </a:p>
      </dgm:t>
    </dgm:pt>
    <dgm:pt modelId="{E25CA63A-A1D9-4451-B2B5-DE3BF4E9DA60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900" dirty="0"/>
            <a:t> </a:t>
          </a:r>
          <a:endParaRPr lang="sv-SE" sz="900" dirty="0"/>
        </a:p>
      </dgm:t>
    </dgm:pt>
    <dgm:pt modelId="{EAA28538-6CA8-49D9-805D-3EEB4D89620D}" type="parTrans" cxnId="{22497A93-92F4-404B-BB0C-C64F1BB46FDE}">
      <dgm:prSet/>
      <dgm:spPr/>
      <dgm:t>
        <a:bodyPr/>
        <a:lstStyle/>
        <a:p>
          <a:endParaRPr lang="sv-SE" sz="2800"/>
        </a:p>
      </dgm:t>
    </dgm:pt>
    <dgm:pt modelId="{2078F45B-DA28-483B-9043-FDAD111D57C1}" type="sibTrans" cxnId="{22497A93-92F4-404B-BB0C-C64F1BB46FDE}">
      <dgm:prSet/>
      <dgm:spPr>
        <a:ln>
          <a:solidFill>
            <a:srgbClr val="CFD2DA"/>
          </a:solidFill>
        </a:ln>
        <a:effectLst>
          <a:glow rad="139700">
            <a:schemeClr val="accent5">
              <a:satMod val="175000"/>
              <a:alpha val="40000"/>
            </a:schemeClr>
          </a:glow>
        </a:effectLst>
      </dgm:spPr>
      <dgm:t>
        <a:bodyPr/>
        <a:lstStyle/>
        <a:p>
          <a:endParaRPr lang="sv-SE" sz="2800"/>
        </a:p>
      </dgm:t>
    </dgm:pt>
    <dgm:pt modelId="{7B57E654-2A20-4C6A-8658-CBE093D74490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900" dirty="0"/>
            <a:t> </a:t>
          </a:r>
          <a:endParaRPr lang="sv-SE" sz="900" dirty="0"/>
        </a:p>
      </dgm:t>
    </dgm:pt>
    <dgm:pt modelId="{639ADECD-ED9C-4770-8DD8-F14B4B69941F}" type="parTrans" cxnId="{C53839C3-D69A-4C81-ADC6-FFF47B4C2773}">
      <dgm:prSet/>
      <dgm:spPr/>
      <dgm:t>
        <a:bodyPr/>
        <a:lstStyle/>
        <a:p>
          <a:endParaRPr lang="sv-SE" sz="2800"/>
        </a:p>
      </dgm:t>
    </dgm:pt>
    <dgm:pt modelId="{3C1C23DF-3038-482C-B8F0-137DF931AAD8}" type="sibTrans" cxnId="{C53839C3-D69A-4C81-ADC6-FFF47B4C2773}">
      <dgm:prSet/>
      <dgm:spPr>
        <a:ln>
          <a:solidFill>
            <a:srgbClr val="CFD2DA"/>
          </a:solidFill>
        </a:ln>
        <a:effectLst>
          <a:glow rad="139700">
            <a:schemeClr val="accent5">
              <a:satMod val="175000"/>
              <a:alpha val="40000"/>
            </a:schemeClr>
          </a:glow>
        </a:effectLst>
      </dgm:spPr>
      <dgm:t>
        <a:bodyPr/>
        <a:lstStyle/>
        <a:p>
          <a:endParaRPr lang="sv-SE" sz="2800"/>
        </a:p>
      </dgm:t>
    </dgm:pt>
    <dgm:pt modelId="{F455373D-8359-4CDC-9EEC-72CAA3BBD35B}" type="pres">
      <dgm:prSet presAssocID="{151B0B34-EDE0-410A-B7AA-BAB2223EC791}" presName="cycle" presStyleCnt="0">
        <dgm:presLayoutVars>
          <dgm:dir/>
          <dgm:resizeHandles val="exact"/>
        </dgm:presLayoutVars>
      </dgm:prSet>
      <dgm:spPr/>
    </dgm:pt>
    <dgm:pt modelId="{62EC7EBD-3178-4E84-9E45-C23D3DE6ECC5}" type="pres">
      <dgm:prSet presAssocID="{B78AA294-6F47-47D0-808B-F511E5389EE4}" presName="dummy" presStyleCnt="0"/>
      <dgm:spPr/>
    </dgm:pt>
    <dgm:pt modelId="{BC35FDF1-04BD-4A16-B278-0CD0294797B1}" type="pres">
      <dgm:prSet presAssocID="{B78AA294-6F47-47D0-808B-F511E5389EE4}" presName="node" presStyleLbl="revTx" presStyleIdx="0" presStyleCnt="3">
        <dgm:presLayoutVars>
          <dgm:bulletEnabled val="1"/>
        </dgm:presLayoutVars>
      </dgm:prSet>
      <dgm:spPr/>
    </dgm:pt>
    <dgm:pt modelId="{A3AF7176-78CF-44FB-A6B4-6D49F19CA89E}" type="pres">
      <dgm:prSet presAssocID="{94E6903B-549F-41C4-8DFD-E581907DE8F1}" presName="sibTrans" presStyleLbl="node1" presStyleIdx="0" presStyleCnt="3" custLinFactNeighborX="8037" custLinFactNeighborY="234"/>
      <dgm:spPr/>
    </dgm:pt>
    <dgm:pt modelId="{EF86A18A-EC9C-463B-AE4F-A8C72DE4FEEC}" type="pres">
      <dgm:prSet presAssocID="{E25CA63A-A1D9-4451-B2B5-DE3BF4E9DA60}" presName="dummy" presStyleCnt="0"/>
      <dgm:spPr/>
    </dgm:pt>
    <dgm:pt modelId="{3B2F2BD0-0521-4ACA-8C0F-8FA01EA9C237}" type="pres">
      <dgm:prSet presAssocID="{E25CA63A-A1D9-4451-B2B5-DE3BF4E9DA60}" presName="node" presStyleLbl="revTx" presStyleIdx="1" presStyleCnt="3">
        <dgm:presLayoutVars>
          <dgm:bulletEnabled val="1"/>
        </dgm:presLayoutVars>
      </dgm:prSet>
      <dgm:spPr/>
    </dgm:pt>
    <dgm:pt modelId="{5793C2D8-79A6-4BA6-B35F-41A46777FA65}" type="pres">
      <dgm:prSet presAssocID="{2078F45B-DA28-483B-9043-FDAD111D57C1}" presName="sibTrans" presStyleLbl="node1" presStyleIdx="1" presStyleCnt="3"/>
      <dgm:spPr/>
    </dgm:pt>
    <dgm:pt modelId="{C9157698-D2F6-47F7-9241-2B46A62047EE}" type="pres">
      <dgm:prSet presAssocID="{7B57E654-2A20-4C6A-8658-CBE093D74490}" presName="dummy" presStyleCnt="0"/>
      <dgm:spPr/>
    </dgm:pt>
    <dgm:pt modelId="{548A592F-C24E-4D85-A02E-AF73D5CB318B}" type="pres">
      <dgm:prSet presAssocID="{7B57E654-2A20-4C6A-8658-CBE093D74490}" presName="node" presStyleLbl="revTx" presStyleIdx="2" presStyleCnt="3">
        <dgm:presLayoutVars>
          <dgm:bulletEnabled val="1"/>
        </dgm:presLayoutVars>
      </dgm:prSet>
      <dgm:spPr/>
    </dgm:pt>
    <dgm:pt modelId="{8D04DEBE-9B96-4A36-BA9C-311ED0784308}" type="pres">
      <dgm:prSet presAssocID="{3C1C23DF-3038-482C-B8F0-137DF931AAD8}" presName="sibTrans" presStyleLbl="node1" presStyleIdx="2" presStyleCnt="3"/>
      <dgm:spPr/>
    </dgm:pt>
  </dgm:ptLst>
  <dgm:cxnLst>
    <dgm:cxn modelId="{0D876729-D4B7-49DD-9D9A-AA3F6E13B59A}" type="presOf" srcId="{7B57E654-2A20-4C6A-8658-CBE093D74490}" destId="{548A592F-C24E-4D85-A02E-AF73D5CB318B}" srcOrd="0" destOrd="0" presId="urn:microsoft.com/office/officeart/2005/8/layout/cycle1"/>
    <dgm:cxn modelId="{A05E4336-71F9-4307-A068-0DADA4E89F10}" type="presOf" srcId="{3C1C23DF-3038-482C-B8F0-137DF931AAD8}" destId="{8D04DEBE-9B96-4A36-BA9C-311ED0784308}" srcOrd="0" destOrd="0" presId="urn:microsoft.com/office/officeart/2005/8/layout/cycle1"/>
    <dgm:cxn modelId="{C4EA9B8D-5E80-49C5-91AE-AE644959FAE7}" type="presOf" srcId="{151B0B34-EDE0-410A-B7AA-BAB2223EC791}" destId="{F455373D-8359-4CDC-9EEC-72CAA3BBD35B}" srcOrd="0" destOrd="0" presId="urn:microsoft.com/office/officeart/2005/8/layout/cycle1"/>
    <dgm:cxn modelId="{22497A93-92F4-404B-BB0C-C64F1BB46FDE}" srcId="{151B0B34-EDE0-410A-B7AA-BAB2223EC791}" destId="{E25CA63A-A1D9-4451-B2B5-DE3BF4E9DA60}" srcOrd="1" destOrd="0" parTransId="{EAA28538-6CA8-49D9-805D-3EEB4D89620D}" sibTransId="{2078F45B-DA28-483B-9043-FDAD111D57C1}"/>
    <dgm:cxn modelId="{61AFEDA9-29F3-4B2A-996C-AF480AA40661}" type="presOf" srcId="{E25CA63A-A1D9-4451-B2B5-DE3BF4E9DA60}" destId="{3B2F2BD0-0521-4ACA-8C0F-8FA01EA9C237}" srcOrd="0" destOrd="0" presId="urn:microsoft.com/office/officeart/2005/8/layout/cycle1"/>
    <dgm:cxn modelId="{E1C703B8-A73A-40FA-8D39-7870F51C626F}" type="presOf" srcId="{B78AA294-6F47-47D0-808B-F511E5389EE4}" destId="{BC35FDF1-04BD-4A16-B278-0CD0294797B1}" srcOrd="0" destOrd="0" presId="urn:microsoft.com/office/officeart/2005/8/layout/cycle1"/>
    <dgm:cxn modelId="{C53839C3-D69A-4C81-ADC6-FFF47B4C2773}" srcId="{151B0B34-EDE0-410A-B7AA-BAB2223EC791}" destId="{7B57E654-2A20-4C6A-8658-CBE093D74490}" srcOrd="2" destOrd="0" parTransId="{639ADECD-ED9C-4770-8DD8-F14B4B69941F}" sibTransId="{3C1C23DF-3038-482C-B8F0-137DF931AAD8}"/>
    <dgm:cxn modelId="{E9674ACD-B208-4359-BEFA-03FCA43EB4BF}" type="presOf" srcId="{94E6903B-549F-41C4-8DFD-E581907DE8F1}" destId="{A3AF7176-78CF-44FB-A6B4-6D49F19CA89E}" srcOrd="0" destOrd="0" presId="urn:microsoft.com/office/officeart/2005/8/layout/cycle1"/>
    <dgm:cxn modelId="{8BDE7EDD-9B0E-4D24-B55C-37A635C24323}" type="presOf" srcId="{2078F45B-DA28-483B-9043-FDAD111D57C1}" destId="{5793C2D8-79A6-4BA6-B35F-41A46777FA65}" srcOrd="0" destOrd="0" presId="urn:microsoft.com/office/officeart/2005/8/layout/cycle1"/>
    <dgm:cxn modelId="{959625E6-00DD-4BA6-B3C7-D7684E8B8853}" srcId="{151B0B34-EDE0-410A-B7AA-BAB2223EC791}" destId="{B78AA294-6F47-47D0-808B-F511E5389EE4}" srcOrd="0" destOrd="0" parTransId="{582CC773-D9C9-45B1-B5C7-B7CBC9D8E015}" sibTransId="{94E6903B-549F-41C4-8DFD-E581907DE8F1}"/>
    <dgm:cxn modelId="{DADA529A-E7BC-4210-B5D4-202A8282423B}" type="presParOf" srcId="{F455373D-8359-4CDC-9EEC-72CAA3BBD35B}" destId="{62EC7EBD-3178-4E84-9E45-C23D3DE6ECC5}" srcOrd="0" destOrd="0" presId="urn:microsoft.com/office/officeart/2005/8/layout/cycle1"/>
    <dgm:cxn modelId="{2C524B72-D5F5-4DAA-AE24-0183FAAE32A8}" type="presParOf" srcId="{F455373D-8359-4CDC-9EEC-72CAA3BBD35B}" destId="{BC35FDF1-04BD-4A16-B278-0CD0294797B1}" srcOrd="1" destOrd="0" presId="urn:microsoft.com/office/officeart/2005/8/layout/cycle1"/>
    <dgm:cxn modelId="{7BF3C102-36FF-4F42-8286-D5E92D8A0719}" type="presParOf" srcId="{F455373D-8359-4CDC-9EEC-72CAA3BBD35B}" destId="{A3AF7176-78CF-44FB-A6B4-6D49F19CA89E}" srcOrd="2" destOrd="0" presId="urn:microsoft.com/office/officeart/2005/8/layout/cycle1"/>
    <dgm:cxn modelId="{9AE972B6-E14A-40EA-A33E-8020AA2E9B73}" type="presParOf" srcId="{F455373D-8359-4CDC-9EEC-72CAA3BBD35B}" destId="{EF86A18A-EC9C-463B-AE4F-A8C72DE4FEEC}" srcOrd="3" destOrd="0" presId="urn:microsoft.com/office/officeart/2005/8/layout/cycle1"/>
    <dgm:cxn modelId="{D9997397-A41D-44EA-8B51-200F095A1337}" type="presParOf" srcId="{F455373D-8359-4CDC-9EEC-72CAA3BBD35B}" destId="{3B2F2BD0-0521-4ACA-8C0F-8FA01EA9C237}" srcOrd="4" destOrd="0" presId="urn:microsoft.com/office/officeart/2005/8/layout/cycle1"/>
    <dgm:cxn modelId="{957512F9-A7FD-4ABA-BF8D-DBEDA575473D}" type="presParOf" srcId="{F455373D-8359-4CDC-9EEC-72CAA3BBD35B}" destId="{5793C2D8-79A6-4BA6-B35F-41A46777FA65}" srcOrd="5" destOrd="0" presId="urn:microsoft.com/office/officeart/2005/8/layout/cycle1"/>
    <dgm:cxn modelId="{1606CF98-B201-40BF-9927-86D5C7FA714E}" type="presParOf" srcId="{F455373D-8359-4CDC-9EEC-72CAA3BBD35B}" destId="{C9157698-D2F6-47F7-9241-2B46A62047EE}" srcOrd="6" destOrd="0" presId="urn:microsoft.com/office/officeart/2005/8/layout/cycle1"/>
    <dgm:cxn modelId="{9F1CC3B1-C4D1-4225-BEBF-A3EB2C1B5C4C}" type="presParOf" srcId="{F455373D-8359-4CDC-9EEC-72CAA3BBD35B}" destId="{548A592F-C24E-4D85-A02E-AF73D5CB318B}" srcOrd="7" destOrd="0" presId="urn:microsoft.com/office/officeart/2005/8/layout/cycle1"/>
    <dgm:cxn modelId="{EA6B69CE-F408-46F2-B779-908265A80877}" type="presParOf" srcId="{F455373D-8359-4CDC-9EEC-72CAA3BBD35B}" destId="{8D04DEBE-9B96-4A36-BA9C-311ED0784308}" srcOrd="8" destOrd="0" presId="urn:microsoft.com/office/officeart/2005/8/layout/cycle1"/>
  </dgm:cxnLst>
  <dgm:bg>
    <a:effectLst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5FDF1-04BD-4A16-B278-0CD0294797B1}">
      <dsp:nvSpPr>
        <dsp:cNvPr id="0" name=""/>
        <dsp:cNvSpPr/>
      </dsp:nvSpPr>
      <dsp:spPr>
        <a:xfrm>
          <a:off x="4499672" y="113380"/>
          <a:ext cx="1800986" cy="1800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Design</a:t>
          </a:r>
          <a:endParaRPr lang="sv-SE" sz="4300" kern="1200" dirty="0"/>
        </a:p>
      </dsp:txBody>
      <dsp:txXfrm>
        <a:off x="4499672" y="113380"/>
        <a:ext cx="1800986" cy="1800986"/>
      </dsp:txXfrm>
    </dsp:sp>
    <dsp:sp modelId="{A3AF7176-78CF-44FB-A6B4-6D49F19CA89E}">
      <dsp:nvSpPr>
        <dsp:cNvPr id="0" name=""/>
        <dsp:cNvSpPr/>
      </dsp:nvSpPr>
      <dsp:spPr>
        <a:xfrm>
          <a:off x="1326346" y="-264"/>
          <a:ext cx="5087957" cy="5087957"/>
        </a:xfrm>
        <a:prstGeom prst="circularArrow">
          <a:avLst>
            <a:gd name="adj1" fmla="val 6902"/>
            <a:gd name="adj2" fmla="val 465381"/>
            <a:gd name="adj3" fmla="val 549295"/>
            <a:gd name="adj4" fmla="val 20585324"/>
            <a:gd name="adj5" fmla="val 8053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F2BD0-0521-4ACA-8C0F-8FA01EA9C237}">
      <dsp:nvSpPr>
        <dsp:cNvPr id="0" name=""/>
        <dsp:cNvSpPr/>
      </dsp:nvSpPr>
      <dsp:spPr>
        <a:xfrm>
          <a:off x="4499672" y="3173061"/>
          <a:ext cx="1800986" cy="1800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Make</a:t>
          </a:r>
          <a:endParaRPr lang="sv-SE" sz="4300" kern="1200" dirty="0"/>
        </a:p>
      </dsp:txBody>
      <dsp:txXfrm>
        <a:off x="4499672" y="3173061"/>
        <a:ext cx="1800986" cy="1800986"/>
      </dsp:txXfrm>
    </dsp:sp>
    <dsp:sp modelId="{5793C2D8-79A6-4BA6-B35F-41A46777FA65}">
      <dsp:nvSpPr>
        <dsp:cNvPr id="0" name=""/>
        <dsp:cNvSpPr/>
      </dsp:nvSpPr>
      <dsp:spPr>
        <a:xfrm>
          <a:off x="1326346" y="-264"/>
          <a:ext cx="5087957" cy="5087957"/>
        </a:xfrm>
        <a:prstGeom prst="circularArrow">
          <a:avLst>
            <a:gd name="adj1" fmla="val 6902"/>
            <a:gd name="adj2" fmla="val 465381"/>
            <a:gd name="adj3" fmla="val 5949295"/>
            <a:gd name="adj4" fmla="val 4385324"/>
            <a:gd name="adj5" fmla="val 8053"/>
          </a:avLst>
        </a:prstGeom>
        <a:solidFill>
          <a:schemeClr val="accent1">
            <a:shade val="50000"/>
            <a:hueOff val="315976"/>
            <a:satOff val="-36376"/>
            <a:lumOff val="294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A592F-C24E-4D85-A02E-AF73D5CB318B}">
      <dsp:nvSpPr>
        <dsp:cNvPr id="0" name=""/>
        <dsp:cNvSpPr/>
      </dsp:nvSpPr>
      <dsp:spPr>
        <a:xfrm>
          <a:off x="1439991" y="3173061"/>
          <a:ext cx="1800986" cy="1800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Test</a:t>
          </a:r>
          <a:endParaRPr lang="sv-SE" sz="4300" kern="1200" dirty="0"/>
        </a:p>
      </dsp:txBody>
      <dsp:txXfrm>
        <a:off x="1439991" y="3173061"/>
        <a:ext cx="1800986" cy="1800986"/>
      </dsp:txXfrm>
    </dsp:sp>
    <dsp:sp modelId="{8D04DEBE-9B96-4A36-BA9C-311ED0784308}">
      <dsp:nvSpPr>
        <dsp:cNvPr id="0" name=""/>
        <dsp:cNvSpPr/>
      </dsp:nvSpPr>
      <dsp:spPr>
        <a:xfrm>
          <a:off x="1326346" y="-264"/>
          <a:ext cx="5087957" cy="5087957"/>
        </a:xfrm>
        <a:prstGeom prst="circularArrow">
          <a:avLst>
            <a:gd name="adj1" fmla="val 6902"/>
            <a:gd name="adj2" fmla="val 465381"/>
            <a:gd name="adj3" fmla="val 11349295"/>
            <a:gd name="adj4" fmla="val 9785324"/>
            <a:gd name="adj5" fmla="val 8053"/>
          </a:avLst>
        </a:prstGeom>
        <a:solidFill>
          <a:schemeClr val="accent1">
            <a:shade val="50000"/>
            <a:hueOff val="631952"/>
            <a:satOff val="-72751"/>
            <a:lumOff val="588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1C553-E20B-4D12-8094-D2832C9E4C53}">
      <dsp:nvSpPr>
        <dsp:cNvPr id="0" name=""/>
        <dsp:cNvSpPr/>
      </dsp:nvSpPr>
      <dsp:spPr>
        <a:xfrm>
          <a:off x="1439991" y="113380"/>
          <a:ext cx="1800986" cy="1800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Analyze</a:t>
          </a:r>
          <a:endParaRPr lang="sv-SE" sz="4300" kern="1200" dirty="0"/>
        </a:p>
      </dsp:txBody>
      <dsp:txXfrm>
        <a:off x="1439991" y="113380"/>
        <a:ext cx="1800986" cy="1800986"/>
      </dsp:txXfrm>
    </dsp:sp>
    <dsp:sp modelId="{3151575B-4776-4372-9021-B91757DB3413}">
      <dsp:nvSpPr>
        <dsp:cNvPr id="0" name=""/>
        <dsp:cNvSpPr/>
      </dsp:nvSpPr>
      <dsp:spPr>
        <a:xfrm>
          <a:off x="1326346" y="-264"/>
          <a:ext cx="5087957" cy="5087957"/>
        </a:xfrm>
        <a:prstGeom prst="circularArrow">
          <a:avLst>
            <a:gd name="adj1" fmla="val 6902"/>
            <a:gd name="adj2" fmla="val 465381"/>
            <a:gd name="adj3" fmla="val 16749295"/>
            <a:gd name="adj4" fmla="val 15185324"/>
            <a:gd name="adj5" fmla="val 8053"/>
          </a:avLst>
        </a:prstGeom>
        <a:solidFill>
          <a:schemeClr val="accent1">
            <a:shade val="50000"/>
            <a:hueOff val="315976"/>
            <a:satOff val="-36376"/>
            <a:lumOff val="294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5FDF1-04BD-4A16-B278-0CD0294797B1}">
      <dsp:nvSpPr>
        <dsp:cNvPr id="0" name=""/>
        <dsp:cNvSpPr/>
      </dsp:nvSpPr>
      <dsp:spPr>
        <a:xfrm>
          <a:off x="1877555" y="47309"/>
          <a:ext cx="751488" cy="75148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</a:t>
          </a:r>
          <a:endParaRPr lang="sv-SE" sz="1800" kern="1200" dirty="0"/>
        </a:p>
      </dsp:txBody>
      <dsp:txXfrm>
        <a:off x="1877555" y="47309"/>
        <a:ext cx="751488" cy="751488"/>
      </dsp:txXfrm>
    </dsp:sp>
    <dsp:sp modelId="{A3AF7176-78CF-44FB-A6B4-6D49F19CA89E}">
      <dsp:nvSpPr>
        <dsp:cNvPr id="0" name=""/>
        <dsp:cNvSpPr/>
      </dsp:nvSpPr>
      <dsp:spPr>
        <a:xfrm>
          <a:off x="553437" y="-110"/>
          <a:ext cx="2123026" cy="2123026"/>
        </a:xfrm>
        <a:prstGeom prst="circularArrow">
          <a:avLst>
            <a:gd name="adj1" fmla="val 6902"/>
            <a:gd name="adj2" fmla="val 465381"/>
            <a:gd name="adj3" fmla="val 549295"/>
            <a:gd name="adj4" fmla="val 20585325"/>
            <a:gd name="adj5" fmla="val 8053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F2BD0-0521-4ACA-8C0F-8FA01EA9C237}">
      <dsp:nvSpPr>
        <dsp:cNvPr id="0" name=""/>
        <dsp:cNvSpPr/>
      </dsp:nvSpPr>
      <dsp:spPr>
        <a:xfrm>
          <a:off x="1877555" y="1324006"/>
          <a:ext cx="751488" cy="75148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Make</a:t>
          </a:r>
          <a:endParaRPr lang="sv-SE" sz="1800" kern="1200" dirty="0"/>
        </a:p>
      </dsp:txBody>
      <dsp:txXfrm>
        <a:off x="1877555" y="1324006"/>
        <a:ext cx="751488" cy="751488"/>
      </dsp:txXfrm>
    </dsp:sp>
    <dsp:sp modelId="{5793C2D8-79A6-4BA6-B35F-41A46777FA65}">
      <dsp:nvSpPr>
        <dsp:cNvPr id="0" name=""/>
        <dsp:cNvSpPr/>
      </dsp:nvSpPr>
      <dsp:spPr>
        <a:xfrm>
          <a:off x="553437" y="-110"/>
          <a:ext cx="2123026" cy="2123026"/>
        </a:xfrm>
        <a:prstGeom prst="circularArrow">
          <a:avLst>
            <a:gd name="adj1" fmla="val 6902"/>
            <a:gd name="adj2" fmla="val 465381"/>
            <a:gd name="adj3" fmla="val 5949295"/>
            <a:gd name="adj4" fmla="val 4385325"/>
            <a:gd name="adj5" fmla="val 8053"/>
          </a:avLst>
        </a:prstGeom>
        <a:solidFill>
          <a:schemeClr val="accent1">
            <a:shade val="50000"/>
            <a:hueOff val="315976"/>
            <a:satOff val="-36376"/>
            <a:lumOff val="294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A592F-C24E-4D85-A02E-AF73D5CB318B}">
      <dsp:nvSpPr>
        <dsp:cNvPr id="0" name=""/>
        <dsp:cNvSpPr/>
      </dsp:nvSpPr>
      <dsp:spPr>
        <a:xfrm>
          <a:off x="600858" y="1324006"/>
          <a:ext cx="751488" cy="75148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</a:t>
          </a:r>
          <a:endParaRPr lang="sv-SE" sz="1800" kern="1200" dirty="0"/>
        </a:p>
      </dsp:txBody>
      <dsp:txXfrm>
        <a:off x="600858" y="1324006"/>
        <a:ext cx="751488" cy="751488"/>
      </dsp:txXfrm>
    </dsp:sp>
    <dsp:sp modelId="{8D04DEBE-9B96-4A36-BA9C-311ED0784308}">
      <dsp:nvSpPr>
        <dsp:cNvPr id="0" name=""/>
        <dsp:cNvSpPr/>
      </dsp:nvSpPr>
      <dsp:spPr>
        <a:xfrm>
          <a:off x="553437" y="-110"/>
          <a:ext cx="2123026" cy="2123026"/>
        </a:xfrm>
        <a:prstGeom prst="circularArrow">
          <a:avLst>
            <a:gd name="adj1" fmla="val 6902"/>
            <a:gd name="adj2" fmla="val 465381"/>
            <a:gd name="adj3" fmla="val 11349295"/>
            <a:gd name="adj4" fmla="val 9785325"/>
            <a:gd name="adj5" fmla="val 8053"/>
          </a:avLst>
        </a:prstGeom>
        <a:solidFill>
          <a:schemeClr val="accent1">
            <a:shade val="50000"/>
            <a:hueOff val="631952"/>
            <a:satOff val="-72751"/>
            <a:lumOff val="588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1C553-E20B-4D12-8094-D2832C9E4C53}">
      <dsp:nvSpPr>
        <dsp:cNvPr id="0" name=""/>
        <dsp:cNvSpPr/>
      </dsp:nvSpPr>
      <dsp:spPr>
        <a:xfrm>
          <a:off x="600858" y="47309"/>
          <a:ext cx="751488" cy="75148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Analyze</a:t>
          </a:r>
          <a:endParaRPr lang="sv-SE" sz="1800" kern="1200" dirty="0"/>
        </a:p>
      </dsp:txBody>
      <dsp:txXfrm>
        <a:off x="600858" y="47309"/>
        <a:ext cx="751488" cy="751488"/>
      </dsp:txXfrm>
    </dsp:sp>
    <dsp:sp modelId="{3151575B-4776-4372-9021-B91757DB3413}">
      <dsp:nvSpPr>
        <dsp:cNvPr id="0" name=""/>
        <dsp:cNvSpPr/>
      </dsp:nvSpPr>
      <dsp:spPr>
        <a:xfrm>
          <a:off x="553437" y="-110"/>
          <a:ext cx="2123026" cy="2123026"/>
        </a:xfrm>
        <a:prstGeom prst="circularArrow">
          <a:avLst>
            <a:gd name="adj1" fmla="val 6902"/>
            <a:gd name="adj2" fmla="val 465381"/>
            <a:gd name="adj3" fmla="val 16749295"/>
            <a:gd name="adj4" fmla="val 15185325"/>
            <a:gd name="adj5" fmla="val 8053"/>
          </a:avLst>
        </a:prstGeom>
        <a:solidFill>
          <a:schemeClr val="accent1">
            <a:shade val="50000"/>
            <a:hueOff val="315976"/>
            <a:satOff val="-36376"/>
            <a:lumOff val="294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4AACA-AC2E-4BAA-8377-A93A5CCCA019}">
      <dsp:nvSpPr>
        <dsp:cNvPr id="0" name=""/>
        <dsp:cNvSpPr/>
      </dsp:nvSpPr>
      <dsp:spPr>
        <a:xfrm>
          <a:off x="4062739" y="0"/>
          <a:ext cx="1970688" cy="4922873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Garamond" panose="02020404030301010803" pitchFamily="18" charset="0"/>
            </a:rPr>
            <a:t>Generation scheme</a:t>
          </a:r>
          <a:endParaRPr lang="sv-SE" sz="1800" b="1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Single-shot</a:t>
          </a:r>
          <a:endParaRPr lang="sv-SE" sz="1400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Autoregressive</a:t>
          </a:r>
          <a:endParaRPr lang="sv-SE" sz="1400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…</a:t>
          </a:r>
          <a:endParaRPr lang="sv-SE" sz="1400" kern="1200" dirty="0">
            <a:latin typeface="Garamond" panose="02020404030301010803" pitchFamily="18" charset="0"/>
          </a:endParaRPr>
        </a:p>
      </dsp:txBody>
      <dsp:txXfrm>
        <a:off x="4062739" y="1969149"/>
        <a:ext cx="1970688" cy="1969149"/>
      </dsp:txXfrm>
    </dsp:sp>
    <dsp:sp modelId="{210B2015-EFC9-4D28-8D2D-79316F4FC420}">
      <dsp:nvSpPr>
        <dsp:cNvPr id="0" name=""/>
        <dsp:cNvSpPr/>
      </dsp:nvSpPr>
      <dsp:spPr>
        <a:xfrm>
          <a:off x="4235727" y="308470"/>
          <a:ext cx="1639316" cy="1639316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4818" t="498" r="-217182" b="-498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49BA20-654D-410E-A5E8-C4AE257EC7B8}">
      <dsp:nvSpPr>
        <dsp:cNvPr id="0" name=""/>
        <dsp:cNvSpPr/>
      </dsp:nvSpPr>
      <dsp:spPr>
        <a:xfrm>
          <a:off x="2031689" y="0"/>
          <a:ext cx="1970688" cy="4922873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Garamond" panose="02020404030301010803" pitchFamily="18" charset="0"/>
            </a:rPr>
            <a:t>Molecular representation</a:t>
          </a:r>
          <a:endParaRPr lang="sv-SE" sz="1800" b="1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>
              <a:latin typeface="Garamond" panose="02020404030301010803" pitchFamily="18" charset="0"/>
            </a:rPr>
            <a:t>Fingerprints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>
              <a:latin typeface="Garamond" panose="02020404030301010803" pitchFamily="18" charset="0"/>
            </a:rPr>
            <a:t>Strings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Graphs</a:t>
          </a:r>
          <a:endParaRPr lang="sv-SE" sz="1400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3D conformers</a:t>
          </a:r>
          <a:endParaRPr lang="sv-SE" sz="1400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…</a:t>
          </a:r>
          <a:endParaRPr lang="sv-SE" sz="1400" kern="1200" dirty="0">
            <a:latin typeface="Garamond" panose="02020404030301010803" pitchFamily="18" charset="0"/>
          </a:endParaRPr>
        </a:p>
      </dsp:txBody>
      <dsp:txXfrm>
        <a:off x="2031689" y="1969149"/>
        <a:ext cx="1970688" cy="1969149"/>
      </dsp:txXfrm>
    </dsp:sp>
    <dsp:sp modelId="{484A2EE6-69AE-4FE3-B0DC-BEDE4DAD513A}">
      <dsp:nvSpPr>
        <dsp:cNvPr id="0" name=""/>
        <dsp:cNvSpPr/>
      </dsp:nvSpPr>
      <dsp:spPr>
        <a:xfrm>
          <a:off x="2197375" y="295372"/>
          <a:ext cx="1639316" cy="1639316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000" r="-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DB2A0DA-8D0F-4A00-8F0F-C017417A173A}">
      <dsp:nvSpPr>
        <dsp:cNvPr id="0" name=""/>
        <dsp:cNvSpPr/>
      </dsp:nvSpPr>
      <dsp:spPr>
        <a:xfrm>
          <a:off x="0" y="0"/>
          <a:ext cx="1970688" cy="4922873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Garamond" panose="02020404030301010803" pitchFamily="18" charset="0"/>
            </a:rPr>
            <a:t>Deep learning architecture</a:t>
          </a:r>
          <a:endParaRPr lang="sv-SE" sz="1800" b="1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GNNs</a:t>
          </a:r>
          <a:endParaRPr lang="sv-SE" sz="1400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RNNs</a:t>
          </a:r>
          <a:endParaRPr lang="sv-SE" sz="1400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>
              <a:latin typeface="Garamond" panose="02020404030301010803" pitchFamily="18" charset="0"/>
            </a:rPr>
            <a:t>FFNs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…</a:t>
          </a:r>
          <a:endParaRPr lang="sv-SE" sz="1400" kern="1200" dirty="0">
            <a:latin typeface="Garamond" panose="02020404030301010803" pitchFamily="18" charset="0"/>
          </a:endParaRPr>
        </a:p>
      </dsp:txBody>
      <dsp:txXfrm>
        <a:off x="0" y="1969149"/>
        <a:ext cx="1970688" cy="1969149"/>
      </dsp:txXfrm>
    </dsp:sp>
    <dsp:sp modelId="{709000ED-06C2-4A7A-A780-186CDC55D99C}">
      <dsp:nvSpPr>
        <dsp:cNvPr id="0" name=""/>
        <dsp:cNvSpPr/>
      </dsp:nvSpPr>
      <dsp:spPr>
        <a:xfrm>
          <a:off x="150252" y="293257"/>
          <a:ext cx="1639316" cy="1639316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493" t="498" r="-56507" b="-498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7EF1EE4-F3A6-465E-8A88-6EADC2A48D19}">
      <dsp:nvSpPr>
        <dsp:cNvPr id="0" name=""/>
        <dsp:cNvSpPr/>
      </dsp:nvSpPr>
      <dsp:spPr>
        <a:xfrm>
          <a:off x="6091307" y="0"/>
          <a:ext cx="1970688" cy="4922873"/>
        </a:xfrm>
        <a:prstGeom prst="roundRect">
          <a:avLst>
            <a:gd name="adj" fmla="val 10000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Garamond" panose="02020404030301010803" pitchFamily="18" charset="0"/>
            </a:rPr>
            <a:t>Optimization algorithm</a:t>
          </a:r>
          <a:endParaRPr lang="sv-SE" sz="1800" b="1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Reinforcement learning</a:t>
          </a:r>
          <a:endParaRPr lang="sv-SE" sz="1400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v-SE" sz="1400" kern="1200" dirty="0">
              <a:latin typeface="Garamond" panose="02020404030301010803" pitchFamily="18" charset="0"/>
            </a:rPr>
            <a:t>Bayesian </a:t>
          </a:r>
          <a:br>
            <a:rPr lang="sv-SE" sz="1400" kern="1200" dirty="0">
              <a:latin typeface="Garamond" panose="02020404030301010803" pitchFamily="18" charset="0"/>
            </a:rPr>
          </a:br>
          <a:r>
            <a:rPr lang="sv-SE" sz="1400" kern="1200" dirty="0">
              <a:latin typeface="Garamond" panose="02020404030301010803" pitchFamily="18" charset="0"/>
            </a:rPr>
            <a:t>optimization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Genetic algorithm</a:t>
          </a:r>
          <a:endParaRPr lang="sv-SE" sz="1400" kern="1200" dirty="0">
            <a:latin typeface="Garamond" panose="02020404030301010803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aramond" panose="02020404030301010803" pitchFamily="18" charset="0"/>
            </a:rPr>
            <a:t>…</a:t>
          </a:r>
          <a:endParaRPr lang="sv-SE" sz="1400" kern="1200" dirty="0">
            <a:latin typeface="Garamond" panose="02020404030301010803" pitchFamily="18" charset="0"/>
          </a:endParaRPr>
        </a:p>
      </dsp:txBody>
      <dsp:txXfrm>
        <a:off x="6091307" y="1969149"/>
        <a:ext cx="1970688" cy="1969149"/>
      </dsp:txXfrm>
    </dsp:sp>
    <dsp:sp modelId="{06BAC0EF-3DE7-4618-A47F-95C0AE8F7A6D}">
      <dsp:nvSpPr>
        <dsp:cNvPr id="0" name=""/>
        <dsp:cNvSpPr/>
      </dsp:nvSpPr>
      <dsp:spPr>
        <a:xfrm>
          <a:off x="6256993" y="295372"/>
          <a:ext cx="1639316" cy="1639316"/>
        </a:xfrm>
        <a:prstGeom prst="ellipse">
          <a:avLst/>
        </a:prstGeom>
        <a:blipFill dpi="0" rotWithShape="1">
          <a:blip xmlns:r="http://schemas.openxmlformats.org/officeDocument/2006/relationships" r:embed="rId4"/>
          <a:srcRect/>
          <a:stretch>
            <a:fillRect l="-91798" t="498" r="-202" b="-498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D52C0CE-C6D5-4DC3-AB1A-5476ABD7A959}">
      <dsp:nvSpPr>
        <dsp:cNvPr id="0" name=""/>
        <dsp:cNvSpPr/>
      </dsp:nvSpPr>
      <dsp:spPr>
        <a:xfrm>
          <a:off x="322555" y="3938298"/>
          <a:ext cx="7418765" cy="738430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5FDF1-04BD-4A16-B278-0CD0294797B1}">
      <dsp:nvSpPr>
        <dsp:cNvPr id="0" name=""/>
        <dsp:cNvSpPr/>
      </dsp:nvSpPr>
      <dsp:spPr>
        <a:xfrm>
          <a:off x="1331117" y="83787"/>
          <a:ext cx="427732" cy="427732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 </a:t>
          </a:r>
          <a:endParaRPr lang="sv-SE" sz="900" kern="1200" dirty="0"/>
        </a:p>
      </dsp:txBody>
      <dsp:txXfrm>
        <a:off x="1331117" y="83787"/>
        <a:ext cx="427732" cy="427732"/>
      </dsp:txXfrm>
    </dsp:sp>
    <dsp:sp modelId="{A3AF7176-78CF-44FB-A6B4-6D49F19CA89E}">
      <dsp:nvSpPr>
        <dsp:cNvPr id="0" name=""/>
        <dsp:cNvSpPr/>
      </dsp:nvSpPr>
      <dsp:spPr>
        <a:xfrm>
          <a:off x="761058" y="2045"/>
          <a:ext cx="1011183" cy="1011183"/>
        </a:xfrm>
        <a:prstGeom prst="circularArrow">
          <a:avLst>
            <a:gd name="adj1" fmla="val 8249"/>
            <a:gd name="adj2" fmla="val 576124"/>
            <a:gd name="adj3" fmla="val 2963822"/>
            <a:gd name="adj4" fmla="val 51745"/>
            <a:gd name="adj5" fmla="val 9623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FD2DA"/>
          </a:solidFill>
          <a:prstDash val="solid"/>
          <a:miter lim="800000"/>
        </a:ln>
        <a:effectLst>
          <a:glow rad="139700">
            <a:schemeClr val="accent5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F2BD0-0521-4ACA-8C0F-8FA01EA9C237}">
      <dsp:nvSpPr>
        <dsp:cNvPr id="0" name=""/>
        <dsp:cNvSpPr/>
      </dsp:nvSpPr>
      <dsp:spPr>
        <a:xfrm>
          <a:off x="971515" y="706637"/>
          <a:ext cx="427732" cy="427732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 </a:t>
          </a:r>
          <a:endParaRPr lang="sv-SE" sz="900" kern="1200" dirty="0"/>
        </a:p>
      </dsp:txBody>
      <dsp:txXfrm>
        <a:off x="971515" y="706637"/>
        <a:ext cx="427732" cy="427732"/>
      </dsp:txXfrm>
    </dsp:sp>
    <dsp:sp modelId="{5793C2D8-79A6-4BA6-B35F-41A46777FA65}">
      <dsp:nvSpPr>
        <dsp:cNvPr id="0" name=""/>
        <dsp:cNvSpPr/>
      </dsp:nvSpPr>
      <dsp:spPr>
        <a:xfrm>
          <a:off x="679789" y="-320"/>
          <a:ext cx="1011183" cy="1011183"/>
        </a:xfrm>
        <a:prstGeom prst="circularArrow">
          <a:avLst>
            <a:gd name="adj1" fmla="val 8249"/>
            <a:gd name="adj2" fmla="val 576124"/>
            <a:gd name="adj3" fmla="val 10172130"/>
            <a:gd name="adj4" fmla="val 7260054"/>
            <a:gd name="adj5" fmla="val 9623"/>
          </a:avLst>
        </a:prstGeom>
        <a:solidFill>
          <a:schemeClr val="accent1">
            <a:shade val="50000"/>
            <a:hueOff val="421301"/>
            <a:satOff val="-48501"/>
            <a:lumOff val="39212"/>
            <a:alphaOff val="0"/>
          </a:schemeClr>
        </a:solidFill>
        <a:ln w="12700" cap="flat" cmpd="sng" algn="ctr">
          <a:solidFill>
            <a:srgbClr val="CFD2DA"/>
          </a:solidFill>
          <a:prstDash val="solid"/>
          <a:miter lim="800000"/>
        </a:ln>
        <a:effectLst>
          <a:glow rad="139700">
            <a:schemeClr val="accent5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A592F-C24E-4D85-A02E-AF73D5CB318B}">
      <dsp:nvSpPr>
        <dsp:cNvPr id="0" name=""/>
        <dsp:cNvSpPr/>
      </dsp:nvSpPr>
      <dsp:spPr>
        <a:xfrm>
          <a:off x="611912" y="83787"/>
          <a:ext cx="427732" cy="427732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 </a:t>
          </a:r>
          <a:endParaRPr lang="sv-SE" sz="900" kern="1200" dirty="0"/>
        </a:p>
      </dsp:txBody>
      <dsp:txXfrm>
        <a:off x="611912" y="83787"/>
        <a:ext cx="427732" cy="427732"/>
      </dsp:txXfrm>
    </dsp:sp>
    <dsp:sp modelId="{8D04DEBE-9B96-4A36-BA9C-311ED0784308}">
      <dsp:nvSpPr>
        <dsp:cNvPr id="0" name=""/>
        <dsp:cNvSpPr/>
      </dsp:nvSpPr>
      <dsp:spPr>
        <a:xfrm>
          <a:off x="679789" y="-320"/>
          <a:ext cx="1011183" cy="1011183"/>
        </a:xfrm>
        <a:prstGeom prst="circularArrow">
          <a:avLst>
            <a:gd name="adj1" fmla="val 8249"/>
            <a:gd name="adj2" fmla="val 576124"/>
            <a:gd name="adj3" fmla="val 16856689"/>
            <a:gd name="adj4" fmla="val 14967186"/>
            <a:gd name="adj5" fmla="val 9623"/>
          </a:avLst>
        </a:prstGeom>
        <a:solidFill>
          <a:schemeClr val="accent1">
            <a:shade val="50000"/>
            <a:hueOff val="421301"/>
            <a:satOff val="-48501"/>
            <a:lumOff val="39212"/>
            <a:alphaOff val="0"/>
          </a:schemeClr>
        </a:solidFill>
        <a:ln w="12700" cap="flat" cmpd="sng" algn="ctr">
          <a:solidFill>
            <a:srgbClr val="CFD2DA"/>
          </a:solidFill>
          <a:prstDash val="solid"/>
          <a:miter lim="800000"/>
        </a:ln>
        <a:effectLst>
          <a:glow rad="139700">
            <a:schemeClr val="accent5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2E4A0-29B7-4670-8CA0-704CAA4443DF}" type="datetimeFigureOut">
              <a:rPr lang="sv-SE" smtClean="0"/>
              <a:t>2022-11-07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92184-91ED-4423-9277-CE2F2F10A53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612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1413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6968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1721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657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92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5044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352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2539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10761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9930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831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9366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8106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3133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33870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Icons from Flaticon.com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48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1366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Icons from Flaticon.com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49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0479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1872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51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0219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53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5610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55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352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56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587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3297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57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348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96712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610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8859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6040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Icons from Flaticon.com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1202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Icons from Flaticon.com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592184-91ED-4423-9277-CE2F2F10A534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6999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FF9-F75F-4EB8-96A1-21877589F244}" type="datetime1">
              <a:rPr lang="sv-SE" smtClean="0"/>
              <a:t>2022-11-07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672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1CD67-4378-4CF4-9CDC-EA77407F6ED5}" type="datetime1">
              <a:rPr lang="sv-SE" smtClean="0"/>
              <a:t>2022-11-07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814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7A4B8-2C1E-45C9-89A1-851B0586B196}" type="datetime1">
              <a:rPr lang="sv-SE" smtClean="0"/>
              <a:t>2022-11-07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08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76B4B-9B16-415A-96FB-837E96D70F48}" type="datetime1">
              <a:rPr lang="sv-SE" smtClean="0"/>
              <a:t>2022-11-07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845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E9C1C-A069-46EE-A493-30249D48A30B}" type="datetime1">
              <a:rPr lang="sv-SE" smtClean="0"/>
              <a:t>2022-11-07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15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7CA1A-9F81-4457-B91D-D511F012B17E}" type="datetime1">
              <a:rPr lang="sv-SE" smtClean="0"/>
              <a:t>2022-11-07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9894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C8928-0B5B-4E83-A742-3E4BFB6CD0FE}" type="datetime1">
              <a:rPr lang="sv-SE" smtClean="0"/>
              <a:t>2022-11-07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7643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5E2F7-3C1A-4F29-B7BA-9D1655C03C74}" type="datetime1">
              <a:rPr lang="sv-SE" smtClean="0"/>
              <a:t>2022-11-07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3192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E6B4-2CC0-4DD0-89BF-F2BADE632B96}" type="datetime1">
              <a:rPr lang="sv-SE" smtClean="0"/>
              <a:t>2022-11-07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952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EF098-2D4D-4CC6-B9F3-F10ADDAC8BAF}" type="datetime1">
              <a:rPr lang="sv-SE" smtClean="0"/>
              <a:t>2022-11-07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087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F4A7-1DCC-402A-8CD3-623490E02A6B}" type="datetime1">
              <a:rPr lang="sv-SE" smtClean="0"/>
              <a:t>2022-11-07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8411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42C86-236B-4AA5-A654-9F1D17E4E83A}" type="datetime1">
              <a:rPr lang="sv-SE" smtClean="0"/>
              <a:t>2022-11-07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42D06-2EF4-4715-82C9-48917B55205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683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40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0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34.png"/><Relationship Id="rId23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diagramData" Target="../diagrams/data2.xml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hyperlink" Target="https://www.nature.com/articles/d41586-021-01506-w" TargetMode="External"/><Relationship Id="rId10" Type="http://schemas.openxmlformats.org/officeDocument/2006/relationships/image" Target="../media/image52.jpeg"/><Relationship Id="rId4" Type="http://schemas.openxmlformats.org/officeDocument/2006/relationships/hyperlink" Target="https://www.csail.mit.edu/news/robust-ai-tools-predict-future-cancer" TargetMode="External"/><Relationship Id="rId9" Type="http://schemas.openxmlformats.org/officeDocument/2006/relationships/image" Target="../media/image51.jpeg"/><Relationship Id="rId14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jpe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74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9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0.emf"/><Relationship Id="rId2" Type="http://schemas.openxmlformats.org/officeDocument/2006/relationships/tags" Target="../tags/tag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6.png"/><Relationship Id="rId12" Type="http://schemas.microsoft.com/office/2007/relationships/hdphoto" Target="../media/hdphoto2.wdp"/><Relationship Id="rId2" Type="http://schemas.openxmlformats.org/officeDocument/2006/relationships/tags" Target="../tags/tag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jpeg"/><Relationship Id="rId10" Type="http://schemas.openxmlformats.org/officeDocument/2006/relationships/image" Target="../media/image83.emf"/><Relationship Id="rId4" Type="http://schemas.openxmlformats.org/officeDocument/2006/relationships/image" Target="../media/image6.png"/><Relationship Id="rId9" Type="http://schemas.openxmlformats.org/officeDocument/2006/relationships/oleObject" Target="../embeddings/oleObject3.bin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84.jpeg"/><Relationship Id="rId5" Type="http://schemas.openxmlformats.org/officeDocument/2006/relationships/image" Target="../media/image6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premium-icon/chemistry_322382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0.pn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microsoft.com/office/2007/relationships/hdphoto" Target="../media/hdphoto2.wdp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8.png"/><Relationship Id="rId4" Type="http://schemas.openxmlformats.org/officeDocument/2006/relationships/image" Target="../media/image93.png"/><Relationship Id="rId9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9.png"/><Relationship Id="rId5" Type="http://schemas.openxmlformats.org/officeDocument/2006/relationships/image" Target="../media/image88.png"/><Relationship Id="rId10" Type="http://schemas.openxmlformats.org/officeDocument/2006/relationships/image" Target="../media/image98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6.png"/><Relationship Id="rId18" Type="http://schemas.microsoft.com/office/2007/relationships/hdphoto" Target="../media/hdphoto8.wdp"/><Relationship Id="rId26" Type="http://schemas.openxmlformats.org/officeDocument/2006/relationships/image" Target="../media/image88.png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109.png"/><Relationship Id="rId7" Type="http://schemas.openxmlformats.org/officeDocument/2006/relationships/image" Target="../media/image104.png"/><Relationship Id="rId12" Type="http://schemas.openxmlformats.org/officeDocument/2006/relationships/image" Target="../media/image101.emf"/><Relationship Id="rId17" Type="http://schemas.openxmlformats.org/officeDocument/2006/relationships/image" Target="../media/image108.png"/><Relationship Id="rId25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7.wdp"/><Relationship Id="rId20" Type="http://schemas.openxmlformats.org/officeDocument/2006/relationships/image" Target="../media/image102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3.png"/><Relationship Id="rId11" Type="http://schemas.openxmlformats.org/officeDocument/2006/relationships/oleObject" Target="../embeddings/oleObject5.bin"/><Relationship Id="rId24" Type="http://schemas.microsoft.com/office/2007/relationships/hdphoto" Target="../media/hdphoto10.wdp"/><Relationship Id="rId5" Type="http://schemas.openxmlformats.org/officeDocument/2006/relationships/image" Target="../media/image100.emf"/><Relationship Id="rId15" Type="http://schemas.openxmlformats.org/officeDocument/2006/relationships/image" Target="../media/image107.png"/><Relationship Id="rId23" Type="http://schemas.openxmlformats.org/officeDocument/2006/relationships/image" Target="../media/image110.png"/><Relationship Id="rId10" Type="http://schemas.microsoft.com/office/2007/relationships/hdphoto" Target="../media/hdphoto5.wdp"/><Relationship Id="rId19" Type="http://schemas.openxmlformats.org/officeDocument/2006/relationships/oleObject" Target="../embeddings/oleObject6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5.png"/><Relationship Id="rId14" Type="http://schemas.microsoft.com/office/2007/relationships/hdphoto" Target="../media/hdphoto6.wdp"/><Relationship Id="rId22" Type="http://schemas.microsoft.com/office/2007/relationships/hdphoto" Target="../media/hdphoto9.wdp"/><Relationship Id="rId27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diagramData" Target="../diagrams/data4.xml"/><Relationship Id="rId12" Type="http://schemas.openxmlformats.org/officeDocument/2006/relationships/image" Target="../media/image115.png"/><Relationship Id="rId17" Type="http://schemas.microsoft.com/office/2007/relationships/hdphoto" Target="../media/hdphoto2.wdp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microsoft.com/office/2007/relationships/diagramDrawing" Target="../diagrams/drawing4.xml"/><Relationship Id="rId5" Type="http://schemas.openxmlformats.org/officeDocument/2006/relationships/image" Target="../media/image113.png"/><Relationship Id="rId15" Type="http://schemas.openxmlformats.org/officeDocument/2006/relationships/image" Target="../media/image31.png"/><Relationship Id="rId10" Type="http://schemas.openxmlformats.org/officeDocument/2006/relationships/diagramColors" Target="../diagrams/colors4.xml"/><Relationship Id="rId4" Type="http://schemas.microsoft.com/office/2007/relationships/hdphoto" Target="../media/hdphoto11.wdp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88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11.png"/><Relationship Id="rId12" Type="http://schemas.openxmlformats.org/officeDocument/2006/relationships/image" Target="../media/image121.svg"/><Relationship Id="rId17" Type="http://schemas.openxmlformats.org/officeDocument/2006/relationships/image" Target="../media/image12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4.svg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3.png"/><Relationship Id="rId11" Type="http://schemas.openxmlformats.org/officeDocument/2006/relationships/image" Target="../media/image120.png"/><Relationship Id="rId5" Type="http://schemas.openxmlformats.org/officeDocument/2006/relationships/image" Target="../media/image100.emf"/><Relationship Id="rId15" Type="http://schemas.openxmlformats.org/officeDocument/2006/relationships/image" Target="../media/image123.png"/><Relationship Id="rId10" Type="http://schemas.openxmlformats.org/officeDocument/2006/relationships/image" Target="../media/image119.png"/><Relationship Id="rId19" Type="http://schemas.microsoft.com/office/2007/relationships/hdphoto" Target="../media/hdphoto2.wdp"/><Relationship Id="rId4" Type="http://schemas.openxmlformats.org/officeDocument/2006/relationships/oleObject" Target="../embeddings/oleObject4.bin"/><Relationship Id="rId9" Type="http://schemas.openxmlformats.org/officeDocument/2006/relationships/image" Target="../media/image118.png"/><Relationship Id="rId14" Type="http://schemas.microsoft.com/office/2007/relationships/hdphoto" Target="../media/hdphoto1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notesSlide" Target="../notesSlides/notesSlide28.xml"/><Relationship Id="rId7" Type="http://schemas.openxmlformats.org/officeDocument/2006/relationships/hyperlink" Target="https://ir.recursion.com/2021-10-07-Recursion-is-Granted-FDA-Fast-Track-Designation-for-REC-2282-for-the-Potential-Treatment-of-NF2-Mutated-Meningiomas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hyperlink" Target="https://insilico.com/phase1" TargetMode="External"/><Relationship Id="rId5" Type="http://schemas.openxmlformats.org/officeDocument/2006/relationships/hyperlink" Target="https://investors.exscientia.ai/press-releases/press-release-details/2021/exscientia-announces-first-ai-designed-immuno-oncology-drug-to-enter-clinical-trials/Default.aspx" TargetMode="External"/><Relationship Id="rId10" Type="http://schemas.openxmlformats.org/officeDocument/2006/relationships/image" Target="../media/image133.png"/><Relationship Id="rId4" Type="http://schemas.openxmlformats.org/officeDocument/2006/relationships/image" Target="../media/image130.png"/><Relationship Id="rId9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6" Type="http://schemas.openxmlformats.org/officeDocument/2006/relationships/image" Target="../media/image136.jpeg"/><Relationship Id="rId11" Type="http://schemas.openxmlformats.org/officeDocument/2006/relationships/image" Target="../media/image5.svg"/><Relationship Id="rId5" Type="http://schemas.openxmlformats.org/officeDocument/2006/relationships/image" Target="../media/image135.png"/><Relationship Id="rId10" Type="http://schemas.openxmlformats.org/officeDocument/2006/relationships/image" Target="../media/image4.png"/><Relationship Id="rId4" Type="http://schemas.openxmlformats.org/officeDocument/2006/relationships/image" Target="../media/image134.png"/><Relationship Id="rId9" Type="http://schemas.openxmlformats.org/officeDocument/2006/relationships/image" Target="../media/image13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5.jpe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43.png"/><Relationship Id="rId12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42.jpeg"/><Relationship Id="rId11" Type="http://schemas.openxmlformats.org/officeDocument/2006/relationships/image" Target="../media/image139.svg"/><Relationship Id="rId5" Type="http://schemas.openxmlformats.org/officeDocument/2006/relationships/image" Target="../media/image141.png"/><Relationship Id="rId10" Type="http://schemas.openxmlformats.org/officeDocument/2006/relationships/image" Target="../media/image138.png"/><Relationship Id="rId4" Type="http://schemas.openxmlformats.org/officeDocument/2006/relationships/image" Target="../media/image140.png"/><Relationship Id="rId9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2206.12411" TargetMode="External"/><Relationship Id="rId13" Type="http://schemas.openxmlformats.org/officeDocument/2006/relationships/hyperlink" Target="http://dx.doi.org/10.1021/acscentsci.7b00572" TargetMode="External"/><Relationship Id="rId18" Type="http://schemas.openxmlformats.org/officeDocument/2006/relationships/hyperlink" Target="https://github.com/wenhao-gao/SynNet" TargetMode="External"/><Relationship Id="rId3" Type="http://schemas.openxmlformats.org/officeDocument/2006/relationships/hyperlink" Target="10.1002/minf.201400052" TargetMode="External"/><Relationship Id="rId7" Type="http://schemas.openxmlformats.org/officeDocument/2006/relationships/hyperlink" Target="https://tdcommons.ai/" TargetMode="External"/><Relationship Id="rId12" Type="http://schemas.openxmlformats.org/officeDocument/2006/relationships/hyperlink" Target="https://arxiv.org/abs/1805.11973" TargetMode="External"/><Relationship Id="rId17" Type="http://schemas.openxmlformats.org/officeDocument/2006/relationships/hyperlink" Target="https://arxiv.org/abs/2110.06389" TargetMode="External"/><Relationship Id="rId2" Type="http://schemas.openxmlformats.org/officeDocument/2006/relationships/hyperlink" Target="https://doi.org/10.1186/s13321-020-00460-5" TargetMode="External"/><Relationship Id="rId16" Type="http://schemas.openxmlformats.org/officeDocument/2006/relationships/hyperlink" Target="https://doi.org/10.1021/acs.jcim.2c0083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86/s13321-019-0341-z" TargetMode="External"/><Relationship Id="rId11" Type="http://schemas.openxmlformats.org/officeDocument/2006/relationships/hyperlink" Target="https://doi.org/10.1021/acs.jcim.0c00915" TargetMode="External"/><Relationship Id="rId5" Type="http://schemas.openxmlformats.org/officeDocument/2006/relationships/hyperlink" Target="https://doi.org/10.1021/acs.jcim.8b00839" TargetMode="External"/><Relationship Id="rId15" Type="http://schemas.openxmlformats.org/officeDocument/2006/relationships/hyperlink" Target="https://doi.org/10.1088/2632-2153/abcf91" TargetMode="External"/><Relationship Id="rId10" Type="http://schemas.openxmlformats.org/officeDocument/2006/relationships/hyperlink" Target="https://jcheminf.biomedcentral.com/articles/10.1186/s13321-017-0235-x" TargetMode="External"/><Relationship Id="rId19" Type="http://schemas.openxmlformats.org/officeDocument/2006/relationships/hyperlink" Target="https://doi.org/10.1126/science.add2187" TargetMode="External"/><Relationship Id="rId4" Type="http://schemas.openxmlformats.org/officeDocument/2006/relationships/hyperlink" Target="https://arxiv.org/abs/1811.12823" TargetMode="External"/><Relationship Id="rId9" Type="http://schemas.openxmlformats.org/officeDocument/2006/relationships/hyperlink" Target="https://arxiv.org/abs/1701.01329" TargetMode="External"/><Relationship Id="rId14" Type="http://schemas.openxmlformats.org/officeDocument/2006/relationships/hyperlink" Target="https://doi.org/10.1039/C8SC05372C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gif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0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9.png"/><Relationship Id="rId4" Type="http://schemas.openxmlformats.org/officeDocument/2006/relationships/diagramData" Target="../diagrams/data1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A7B5DE-426E-4E76-89E4-145585CCE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606ECF-25A8-4971-BD9E-C6A96B06C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714" y="1588633"/>
            <a:ext cx="10972800" cy="1485517"/>
          </a:xfrm>
          <a:solidFill>
            <a:srgbClr val="000000">
              <a:alpha val="50196"/>
            </a:srgbClr>
          </a:solidFill>
          <a:effectLst>
            <a:softEdge rad="63500"/>
          </a:effectLst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Exploring new frontiers in drug discovery using deep generative models</a:t>
            </a:r>
            <a:endParaRPr lang="sv-SE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A42955-EE4D-449F-9E60-D1E07511F90A}"/>
              </a:ext>
            </a:extLst>
          </p:cNvPr>
          <p:cNvSpPr/>
          <p:nvPr/>
        </p:nvSpPr>
        <p:spPr>
          <a:xfrm>
            <a:off x="0" y="6345466"/>
            <a:ext cx="12192000" cy="501650"/>
          </a:xfrm>
          <a:prstGeom prst="rect">
            <a:avLst/>
          </a:prstGeom>
          <a:solidFill>
            <a:srgbClr val="3B1461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D4DD9E-4DF3-45B5-97A7-602D2ED71E30}"/>
              </a:ext>
            </a:extLst>
          </p:cNvPr>
          <p:cNvSpPr txBox="1">
            <a:spLocks/>
          </p:cNvSpPr>
          <p:nvPr/>
        </p:nvSpPr>
        <p:spPr>
          <a:xfrm>
            <a:off x="1673887" y="3667582"/>
            <a:ext cx="8822454" cy="2103298"/>
          </a:xfrm>
          <a:prstGeom prst="rect">
            <a:avLst/>
          </a:prstGeom>
          <a:solidFill>
            <a:srgbClr val="000000">
              <a:alpha val="50196"/>
            </a:srgbClr>
          </a:solidFill>
          <a:effectLst>
            <a:softEdge rad="127000"/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Dr. Rocío Mercado</a:t>
            </a:r>
          </a:p>
          <a:p>
            <a:r>
              <a:rPr lang="sv-SE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Incoming Assistant Professor, Data Science &amp; AI (DSAI), Chalmers</a:t>
            </a:r>
          </a:p>
          <a:p>
            <a:r>
              <a:rPr lang="sv-SE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ailab.bio</a:t>
            </a:r>
            <a:br>
              <a:rPr lang="sv-SE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sv-S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ChE-651 Seminar, EPFL</a:t>
            </a:r>
          </a:p>
          <a:p>
            <a:r>
              <a:rPr lang="sv-S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Tuesday November 8, 2022</a:t>
            </a:r>
          </a:p>
        </p:txBody>
      </p:sp>
      <p:pic>
        <p:nvPicPr>
          <p:cNvPr id="4102" name="Picture 6" descr="Logotype | Chalmers">
            <a:extLst>
              <a:ext uri="{FF2B5EF4-FFF2-40B4-BE49-F238E27FC236}">
                <a16:creationId xmlns:a16="http://schemas.microsoft.com/office/drawing/2014/main" id="{2EE8735E-CB88-45AE-A8E2-FA345E9E2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783" y="4826745"/>
            <a:ext cx="1125319" cy="13577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ownload Massachusetts Institute of Technology (MIT) Logo in SVG Vector or  PNG File Format - Logo.wine">
            <a:extLst>
              <a:ext uri="{FF2B5EF4-FFF2-40B4-BE49-F238E27FC236}">
                <a16:creationId xmlns:a16="http://schemas.microsoft.com/office/drawing/2014/main" id="{5B3D2E4D-CBB3-4DD3-83B5-1A08C5EB7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98" y="5189752"/>
            <a:ext cx="1612845" cy="107523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Link">
            <a:extLst>
              <a:ext uri="{FF2B5EF4-FFF2-40B4-BE49-F238E27FC236}">
                <a16:creationId xmlns:a16="http://schemas.microsoft.com/office/drawing/2014/main" id="{782A068F-7D1B-4B9F-AB29-6CCADC09E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6909" y="4416956"/>
            <a:ext cx="226164" cy="226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358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328863-3BEE-4BBC-987C-90A9E8837920}"/>
              </a:ext>
            </a:extLst>
          </p:cNvPr>
          <p:cNvSpPr/>
          <p:nvPr/>
        </p:nvSpPr>
        <p:spPr>
          <a:xfrm>
            <a:off x="4890499" y="1397287"/>
            <a:ext cx="7109395" cy="4435745"/>
          </a:xfrm>
          <a:prstGeom prst="rect">
            <a:avLst/>
          </a:prstGeom>
          <a:solidFill>
            <a:srgbClr val="F2EDE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26A0C57-BA8C-48EE-8D9D-7E660AFABC10}"/>
              </a:ext>
            </a:extLst>
          </p:cNvPr>
          <p:cNvSpPr/>
          <p:nvPr/>
        </p:nvSpPr>
        <p:spPr>
          <a:xfrm>
            <a:off x="5131911" y="1946440"/>
            <a:ext cx="3076697" cy="152030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77C2D1-157B-4116-89D5-BD89DA9308F1}"/>
              </a:ext>
            </a:extLst>
          </p:cNvPr>
          <p:cNvGrpSpPr/>
          <p:nvPr/>
        </p:nvGrpSpPr>
        <p:grpSpPr>
          <a:xfrm>
            <a:off x="8624678" y="1933554"/>
            <a:ext cx="3119075" cy="3441094"/>
            <a:chOff x="8706870" y="1933554"/>
            <a:chExt cx="3119075" cy="344109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D2BC11C-3205-4A02-8BE3-F15EA6B30541}"/>
                </a:ext>
              </a:extLst>
            </p:cNvPr>
            <p:cNvSpPr/>
            <p:nvPr/>
          </p:nvSpPr>
          <p:spPr>
            <a:xfrm>
              <a:off x="8706870" y="1933554"/>
              <a:ext cx="3119075" cy="1520303"/>
            </a:xfrm>
            <a:prstGeom prst="rect">
              <a:avLst/>
            </a:prstGeom>
            <a:solidFill>
              <a:srgbClr val="D9D9D9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D086D7D-8E3C-448F-A125-9CF856A75444}"/>
                </a:ext>
              </a:extLst>
            </p:cNvPr>
            <p:cNvSpPr/>
            <p:nvPr/>
          </p:nvSpPr>
          <p:spPr>
            <a:xfrm>
              <a:off x="10382958" y="3453848"/>
              <a:ext cx="1442986" cy="1920800"/>
            </a:xfrm>
            <a:prstGeom prst="rect">
              <a:avLst/>
            </a:prstGeom>
            <a:solidFill>
              <a:srgbClr val="D9D9D9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DF3448EB-A54C-42D2-9960-B605458A7100}"/>
              </a:ext>
            </a:extLst>
          </p:cNvPr>
          <p:cNvSpPr/>
          <p:nvPr/>
        </p:nvSpPr>
        <p:spPr>
          <a:xfrm>
            <a:off x="5219652" y="3854345"/>
            <a:ext cx="4759493" cy="1520303"/>
          </a:xfrm>
          <a:prstGeom prst="rect">
            <a:avLst/>
          </a:prstGeom>
          <a:solidFill>
            <a:srgbClr val="B1E4F9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Callout: Right Arrow 5">
            <a:extLst>
              <a:ext uri="{FF2B5EF4-FFF2-40B4-BE49-F238E27FC236}">
                <a16:creationId xmlns:a16="http://schemas.microsoft.com/office/drawing/2014/main" id="{9D39E5DB-E1A1-4334-8BCE-BDF844A73157}"/>
              </a:ext>
            </a:extLst>
          </p:cNvPr>
          <p:cNvSpPr/>
          <p:nvPr/>
        </p:nvSpPr>
        <p:spPr>
          <a:xfrm>
            <a:off x="489342" y="1447827"/>
            <a:ext cx="4781302" cy="2384435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0043"/>
            </a:avLst>
          </a:prstGeom>
          <a:solidFill>
            <a:srgbClr val="B1E4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C8D86-A879-4313-8A56-BF89290C3E6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D6846-D07E-4389-9221-A622BDA8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10</a:t>
            </a:fld>
            <a:endParaRPr lang="sv-SE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C1F6B5-93D0-47BB-A4C6-A42FC810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465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1751A6"/>
                </a:solidFill>
              </a:rPr>
              <a:t>… and higher rates of success in clinical trials.</a:t>
            </a:r>
            <a:endParaRPr lang="sv-SE" sz="3200" b="1" dirty="0">
              <a:solidFill>
                <a:srgbClr val="1751A6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EE2B6-521E-404E-94C6-504895BB089A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22F936-7559-48B9-A1B3-D326BB02DAB8}"/>
              </a:ext>
            </a:extLst>
          </p:cNvPr>
          <p:cNvGrpSpPr/>
          <p:nvPr/>
        </p:nvGrpSpPr>
        <p:grpSpPr>
          <a:xfrm>
            <a:off x="561261" y="1580101"/>
            <a:ext cx="3229902" cy="2146195"/>
            <a:chOff x="2225675" y="994850"/>
            <a:chExt cx="7740650" cy="5143483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279E0092-49F8-4679-969E-90A91A120D21}"/>
                </a:ext>
              </a:extLst>
            </p:cNvPr>
            <p:cNvGraphicFramePr/>
            <p:nvPr>
              <p:extLst/>
            </p:nvPr>
          </p:nvGraphicFramePr>
          <p:xfrm>
            <a:off x="2225675" y="1050906"/>
            <a:ext cx="7740650" cy="508742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1026" name="Picture 2" descr="Experience free icon">
              <a:extLst>
                <a:ext uri="{FF2B5EF4-FFF2-40B4-BE49-F238E27FC236}">
                  <a16:creationId xmlns:a16="http://schemas.microsoft.com/office/drawing/2014/main" id="{43912DCA-F315-4C02-B460-91055104D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9338" y="994850"/>
              <a:ext cx="1099212" cy="109921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Web design free icon">
              <a:extLst>
                <a:ext uri="{FF2B5EF4-FFF2-40B4-BE49-F238E27FC236}">
                  <a16:creationId xmlns:a16="http://schemas.microsoft.com/office/drawing/2014/main" id="{6E478B99-0A46-4B85-B2ED-DAF143950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5233" y="1043752"/>
              <a:ext cx="1001408" cy="10014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Chemistry">
              <a:extLst>
                <a:ext uri="{FF2B5EF4-FFF2-40B4-BE49-F238E27FC236}">
                  <a16:creationId xmlns:a16="http://schemas.microsoft.com/office/drawing/2014/main" id="{20202599-19C8-496A-A04D-1FBEE726C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733517" y="4850795"/>
              <a:ext cx="924840" cy="92484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Test free icon">
              <a:extLst>
                <a:ext uri="{FF2B5EF4-FFF2-40B4-BE49-F238E27FC236}">
                  <a16:creationId xmlns:a16="http://schemas.microsoft.com/office/drawing/2014/main" id="{3FB48603-ECB3-4BDF-8FBD-61348CB7A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764" y="4866035"/>
              <a:ext cx="894360" cy="89436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 descr="Bioavailable  premium icon">
            <a:extLst>
              <a:ext uri="{FF2B5EF4-FFF2-40B4-BE49-F238E27FC236}">
                <a16:creationId xmlns:a16="http://schemas.microsoft.com/office/drawing/2014/main" id="{6B147295-FDBD-4EBA-93AC-4584216A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472" y="2013849"/>
            <a:ext cx="1230218" cy="1230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Cells free icon">
            <a:extLst>
              <a:ext uri="{FF2B5EF4-FFF2-40B4-BE49-F238E27FC236}">
                <a16:creationId xmlns:a16="http://schemas.microsoft.com/office/drawing/2014/main" id="{1BA3C55C-E2C0-4563-87CB-AC0A681C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478" y="2188171"/>
            <a:ext cx="881575" cy="8815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at free icon">
            <a:extLst>
              <a:ext uri="{FF2B5EF4-FFF2-40B4-BE49-F238E27FC236}">
                <a16:creationId xmlns:a16="http://schemas.microsoft.com/office/drawing/2014/main" id="{DC8C9E89-5AE3-47BB-BEAB-650B7C66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95203" y="2233399"/>
            <a:ext cx="791119" cy="7911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0EAD146A-6404-4DE9-9C23-16D093970700}"/>
              </a:ext>
            </a:extLst>
          </p:cNvPr>
          <p:cNvSpPr/>
          <p:nvPr/>
        </p:nvSpPr>
        <p:spPr>
          <a:xfrm>
            <a:off x="6474842" y="2459681"/>
            <a:ext cx="458572" cy="338554"/>
          </a:xfrm>
          <a:prstGeom prst="rightArrow">
            <a:avLst/>
          </a:prstGeom>
          <a:solidFill>
            <a:srgbClr val="B1E4F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4" name="Picture 6" descr="Manufacturing free icon">
            <a:extLst>
              <a:ext uri="{FF2B5EF4-FFF2-40B4-BE49-F238E27FC236}">
                <a16:creationId xmlns:a16="http://schemas.microsoft.com/office/drawing/2014/main" id="{6B5C7F6F-F7BE-42DD-AFCC-04464BBD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786" y="4123973"/>
            <a:ext cx="881575" cy="8815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-icons.flaticon.com/png/512/2994/premium/2994311.png?token=exp=1654618777~hmac=0891bec2e6b298668fb23b3cd93d33d7">
            <a:extLst>
              <a:ext uri="{FF2B5EF4-FFF2-40B4-BE49-F238E27FC236}">
                <a16:creationId xmlns:a16="http://schemas.microsoft.com/office/drawing/2014/main" id="{87DD922E-D352-4140-ACA2-4470EC4A8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3" y="4125863"/>
            <a:ext cx="877794" cy="8777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C10176E6-BC7B-4B1C-AEE1-0255953DDC62}"/>
              </a:ext>
            </a:extLst>
          </p:cNvPr>
          <p:cNvSpPr/>
          <p:nvPr/>
        </p:nvSpPr>
        <p:spPr>
          <a:xfrm>
            <a:off x="8048111" y="2459681"/>
            <a:ext cx="458572" cy="338554"/>
          </a:xfrm>
          <a:prstGeom prst="rightArrow">
            <a:avLst/>
          </a:prstGeom>
          <a:solidFill>
            <a:srgbClr val="B1E4F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AEA5462-2BA1-4468-95D3-41D904557240}"/>
              </a:ext>
            </a:extLst>
          </p:cNvPr>
          <p:cNvSpPr/>
          <p:nvPr/>
        </p:nvSpPr>
        <p:spPr>
          <a:xfrm>
            <a:off x="10060479" y="2459681"/>
            <a:ext cx="458572" cy="338554"/>
          </a:xfrm>
          <a:prstGeom prst="rightArrow">
            <a:avLst/>
          </a:prstGeom>
          <a:solidFill>
            <a:srgbClr val="B1E4F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62" name="Picture 14" descr="https://cdn-icons-png.flaticon.com/512/921/921347.png">
            <a:extLst>
              <a:ext uri="{FF2B5EF4-FFF2-40B4-BE49-F238E27FC236}">
                <a16:creationId xmlns:a16="http://schemas.microsoft.com/office/drawing/2014/main" id="{70D7432D-70E4-4942-9830-83AD5132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841" y="2233399"/>
            <a:ext cx="791119" cy="7911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4602E3A6-4C51-44D7-8E87-AE7C50DC9473}"/>
              </a:ext>
            </a:extLst>
          </p:cNvPr>
          <p:cNvSpPr/>
          <p:nvPr/>
        </p:nvSpPr>
        <p:spPr>
          <a:xfrm rot="10800000">
            <a:off x="9979145" y="4395483"/>
            <a:ext cx="458572" cy="338554"/>
          </a:xfrm>
          <a:prstGeom prst="rightArrow">
            <a:avLst/>
          </a:prstGeom>
          <a:solidFill>
            <a:srgbClr val="B1E4F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9F49BB5-62D2-44B1-A107-742894ADE6B8}"/>
              </a:ext>
            </a:extLst>
          </p:cNvPr>
          <p:cNvSpPr/>
          <p:nvPr/>
        </p:nvSpPr>
        <p:spPr>
          <a:xfrm rot="10800000">
            <a:off x="8239430" y="4395483"/>
            <a:ext cx="458572" cy="338554"/>
          </a:xfrm>
          <a:prstGeom prst="rightArrow">
            <a:avLst/>
          </a:prstGeom>
          <a:solidFill>
            <a:srgbClr val="B1E4F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64" name="Picture 16" descr="https://cdn-icons-png.flaticon.com/512/4320/4320337.png">
            <a:extLst>
              <a:ext uri="{FF2B5EF4-FFF2-40B4-BE49-F238E27FC236}">
                <a16:creationId xmlns:a16="http://schemas.microsoft.com/office/drawing/2014/main" id="{453A91EC-A153-4F0C-AD3B-6284FAA67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137" y="4123973"/>
            <a:ext cx="881575" cy="8815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rrow: Right 38">
            <a:extLst>
              <a:ext uri="{FF2B5EF4-FFF2-40B4-BE49-F238E27FC236}">
                <a16:creationId xmlns:a16="http://schemas.microsoft.com/office/drawing/2014/main" id="{CEA0D302-1079-4F29-9117-12E9BC95D224}"/>
              </a:ext>
            </a:extLst>
          </p:cNvPr>
          <p:cNvSpPr/>
          <p:nvPr/>
        </p:nvSpPr>
        <p:spPr>
          <a:xfrm rot="5400000">
            <a:off x="10847114" y="3401694"/>
            <a:ext cx="458572" cy="338554"/>
          </a:xfrm>
          <a:prstGeom prst="rightArrow">
            <a:avLst/>
          </a:prstGeom>
          <a:solidFill>
            <a:srgbClr val="B1E4F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8CD703-30D4-440D-A767-BB34BB7B0B22}"/>
              </a:ext>
            </a:extLst>
          </p:cNvPr>
          <p:cNvSpPr/>
          <p:nvPr/>
        </p:nvSpPr>
        <p:spPr>
          <a:xfrm>
            <a:off x="1346882" y="1078495"/>
            <a:ext cx="165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rgbClr val="5D4B40"/>
                </a:solidFill>
                <a:latin typeface="Garamond" panose="02020404030301010803" pitchFamily="18" charset="0"/>
              </a:rPr>
              <a:t>Discovery phase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87E6E0-81D9-4137-94E6-A4DA2A8BECB3}"/>
              </a:ext>
            </a:extLst>
          </p:cNvPr>
          <p:cNvSpPr/>
          <p:nvPr/>
        </p:nvSpPr>
        <p:spPr>
          <a:xfrm>
            <a:off x="5813055" y="1588917"/>
            <a:ext cx="17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Pre-clinical phase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71F3584-FABA-42F1-96A3-6745F8885983}"/>
              </a:ext>
            </a:extLst>
          </p:cNvPr>
          <p:cNvSpPr/>
          <p:nvPr/>
        </p:nvSpPr>
        <p:spPr>
          <a:xfrm rot="10800000">
            <a:off x="6503496" y="4395483"/>
            <a:ext cx="458572" cy="338554"/>
          </a:xfrm>
          <a:prstGeom prst="rightArrow">
            <a:avLst/>
          </a:prstGeom>
          <a:solidFill>
            <a:srgbClr val="B1E4F9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66" name="Picture 18" descr="https://cdn-icons-png.flaticon.com/512/4252/4252360.png">
            <a:extLst>
              <a:ext uri="{FF2B5EF4-FFF2-40B4-BE49-F238E27FC236}">
                <a16:creationId xmlns:a16="http://schemas.microsoft.com/office/drawing/2014/main" id="{93012FA4-3B4E-4D56-B768-32DD3CA1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852" y="4125863"/>
            <a:ext cx="877794" cy="87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3DB2D6F-8A5D-43DD-90B9-38CAF6ED17AB}"/>
              </a:ext>
            </a:extLst>
          </p:cNvPr>
          <p:cNvSpPr/>
          <p:nvPr/>
        </p:nvSpPr>
        <p:spPr>
          <a:xfrm>
            <a:off x="9581077" y="1588917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Clinical phase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94E3A6-4B9A-49FB-B741-663370B772E2}"/>
              </a:ext>
            </a:extLst>
          </p:cNvPr>
          <p:cNvSpPr/>
          <p:nvPr/>
        </p:nvSpPr>
        <p:spPr>
          <a:xfrm>
            <a:off x="5872265" y="3514034"/>
            <a:ext cx="3508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Manufacturing &amp; regulatory approval</a:t>
            </a:r>
          </a:p>
        </p:txBody>
      </p:sp>
      <p:pic>
        <p:nvPicPr>
          <p:cNvPr id="53" name="Picture 2" descr="https://cdn-icons.flaticon.com/png/512/2797/premium/2797388.png?token=exp=1654624723~hmac=68194d07ee2bd3fb0d7a9635a60968a5">
            <a:extLst>
              <a:ext uri="{FF2B5EF4-FFF2-40B4-BE49-F238E27FC236}">
                <a16:creationId xmlns:a16="http://schemas.microsoft.com/office/drawing/2014/main" id="{7DFFEBB3-DD2D-4AE9-AF35-1F0F10D31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137" y="2226720"/>
            <a:ext cx="687504" cy="6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https://cdn-icons.flaticon.com/png/512/2797/premium/2797388.png?token=exp=1654624723~hmac=68194d07ee2bd3fb0d7a9635a60968a5">
            <a:extLst>
              <a:ext uri="{FF2B5EF4-FFF2-40B4-BE49-F238E27FC236}">
                <a16:creationId xmlns:a16="http://schemas.microsoft.com/office/drawing/2014/main" id="{C4D29B6E-4BB6-468D-8D70-4CDD268D4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145" y="3064360"/>
            <a:ext cx="687504" cy="6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DA103D0-0BE5-457B-9896-4360E3E6A53C}"/>
              </a:ext>
            </a:extLst>
          </p:cNvPr>
          <p:cNvGrpSpPr/>
          <p:nvPr/>
        </p:nvGrpSpPr>
        <p:grpSpPr>
          <a:xfrm>
            <a:off x="10637503" y="2226720"/>
            <a:ext cx="877794" cy="225470"/>
            <a:chOff x="10637503" y="2226720"/>
            <a:chExt cx="877794" cy="22547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1E9F1A-A232-4776-8A79-35391629DFD4}"/>
                </a:ext>
              </a:extLst>
            </p:cNvPr>
            <p:cNvSpPr/>
            <p:nvPr/>
          </p:nvSpPr>
          <p:spPr>
            <a:xfrm>
              <a:off x="10637503" y="2226720"/>
              <a:ext cx="877794" cy="160859"/>
            </a:xfrm>
            <a:prstGeom prst="rect">
              <a:avLst/>
            </a:prstGeom>
            <a:solidFill>
              <a:srgbClr val="E8E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9B7A69E-1AF8-49C1-9F8C-32FEF35213AE}"/>
                </a:ext>
              </a:extLst>
            </p:cNvPr>
            <p:cNvSpPr/>
            <p:nvPr/>
          </p:nvSpPr>
          <p:spPr>
            <a:xfrm>
              <a:off x="10774335" y="2321936"/>
              <a:ext cx="151838" cy="121953"/>
            </a:xfrm>
            <a:prstGeom prst="rect">
              <a:avLst/>
            </a:prstGeom>
            <a:solidFill>
              <a:srgbClr val="E8E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66FBC7F-E2A5-4DAD-AA43-01EDB494C94C}"/>
                </a:ext>
              </a:extLst>
            </p:cNvPr>
            <p:cNvSpPr/>
            <p:nvPr/>
          </p:nvSpPr>
          <p:spPr>
            <a:xfrm>
              <a:off x="11280428" y="2330237"/>
              <a:ext cx="151838" cy="121953"/>
            </a:xfrm>
            <a:prstGeom prst="rect">
              <a:avLst/>
            </a:prstGeom>
            <a:solidFill>
              <a:srgbClr val="E8E4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8" name="Picture 8" descr="Rat free icon">
            <a:extLst>
              <a:ext uri="{FF2B5EF4-FFF2-40B4-BE49-F238E27FC236}">
                <a16:creationId xmlns:a16="http://schemas.microsoft.com/office/drawing/2014/main" id="{CE3327D5-1009-4C1D-A7C5-128CC667D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029" y="2233399"/>
            <a:ext cx="791119" cy="7911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1A2335B-E760-4B69-80F5-FA4A854B74F4}"/>
              </a:ext>
            </a:extLst>
          </p:cNvPr>
          <p:cNvSpPr/>
          <p:nvPr/>
        </p:nvSpPr>
        <p:spPr>
          <a:xfrm>
            <a:off x="10556381" y="4017989"/>
            <a:ext cx="1070153" cy="1138352"/>
          </a:xfrm>
          <a:prstGeom prst="rect">
            <a:avLst/>
          </a:prstGeom>
          <a:solidFill>
            <a:srgbClr val="E8E4DD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25B70B-17CD-47E6-AD98-D462AC0B4F18}"/>
              </a:ext>
            </a:extLst>
          </p:cNvPr>
          <p:cNvSpPr/>
          <p:nvPr/>
        </p:nvSpPr>
        <p:spPr>
          <a:xfrm>
            <a:off x="5392781" y="4033585"/>
            <a:ext cx="4467700" cy="1138352"/>
          </a:xfrm>
          <a:prstGeom prst="rect">
            <a:avLst/>
          </a:prstGeom>
          <a:solidFill>
            <a:srgbClr val="D8E8EA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610423-BB37-412F-B8BC-2AB24B495DBE}"/>
              </a:ext>
            </a:extLst>
          </p:cNvPr>
          <p:cNvSpPr/>
          <p:nvPr/>
        </p:nvSpPr>
        <p:spPr>
          <a:xfrm>
            <a:off x="456488" y="4331277"/>
            <a:ext cx="41600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latin typeface="Garamond" panose="02020404030301010803" pitchFamily="18" charset="0"/>
              </a:rPr>
              <a:t>Models can also learn from billions of datapoints, and be continuously updated with new data!</a:t>
            </a:r>
            <a:endParaRPr lang="sv-SE" sz="1600" b="1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Graphic 12" descr="Lightbulb and gear">
            <a:extLst>
              <a:ext uri="{FF2B5EF4-FFF2-40B4-BE49-F238E27FC236}">
                <a16:creationId xmlns:a16="http://schemas.microsoft.com/office/drawing/2014/main" id="{A01943F5-6042-4A70-862D-139A5C0AA50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111350" y="5343647"/>
            <a:ext cx="850326" cy="8503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607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6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7" grpId="0" animBg="1"/>
      <p:bldP spid="50" grpId="0" animBg="1"/>
      <p:bldP spid="26" grpId="0" animBg="1"/>
      <p:bldP spid="32" grpId="0" animBg="1"/>
      <p:bldP spid="33" grpId="0" animBg="1"/>
      <p:bldP spid="36" grpId="0" animBg="1"/>
      <p:bldP spid="37" grpId="0" animBg="1"/>
      <p:bldP spid="39" grpId="0" animBg="1"/>
      <p:bldP spid="42" grpId="0"/>
      <p:bldP spid="43" grpId="0" animBg="1"/>
      <p:bldP spid="45" grpId="0"/>
      <p:bldP spid="46" grpId="0"/>
      <p:bldP spid="60" grpId="0" animBg="1"/>
      <p:bldP spid="60" grpId="1" animBg="1"/>
      <p:bldP spid="63" grpId="0" animBg="1"/>
      <p:bldP spid="63" grpId="1" animBg="1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CCD176-4565-4649-B72A-B7ECAC063490}"/>
              </a:ext>
            </a:extLst>
          </p:cNvPr>
          <p:cNvSpPr/>
          <p:nvPr/>
        </p:nvSpPr>
        <p:spPr>
          <a:xfrm>
            <a:off x="0" y="0"/>
            <a:ext cx="12192000" cy="6847116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D8244-0BC5-488C-B0FE-B3A06052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Building &amp; benchmarking molecular deep generative models (DGMs)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1A81F-09E9-4C6D-862B-CBEDC8F8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157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096314B-DDEB-4DBD-82F6-54F14F26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6" y="1598224"/>
            <a:ext cx="10614648" cy="38068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D04755-E6B2-4DD1-AA52-550A1C1A384D}"/>
              </a:ext>
            </a:extLst>
          </p:cNvPr>
          <p:cNvSpPr/>
          <p:nvPr/>
        </p:nvSpPr>
        <p:spPr>
          <a:xfrm>
            <a:off x="692726" y="793524"/>
            <a:ext cx="11055929" cy="5400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017C9E-6CFB-405D-9C29-C618AC7DEB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363B930-C5BA-4238-B73B-8F9B75F6C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0173965"/>
              </p:ext>
            </p:extLst>
          </p:nvPr>
        </p:nvGraphicFramePr>
        <p:xfrm>
          <a:off x="2064061" y="1141602"/>
          <a:ext cx="8063876" cy="4922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300623-90F7-410D-9ED6-CED7F35A2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12</a:t>
            </a:fld>
            <a:endParaRPr lang="sv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41C08-B934-40FA-98A8-A3D98B2B8DA9}"/>
              </a:ext>
            </a:extLst>
          </p:cNvPr>
          <p:cNvSpPr/>
          <p:nvPr/>
        </p:nvSpPr>
        <p:spPr>
          <a:xfrm>
            <a:off x="10633" y="6596542"/>
            <a:ext cx="727349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Figures from 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Cao and Kipf.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arXiv:1805.11973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2018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and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ómez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Bombarelli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ACS Cent. Sci.,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268−276.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0BAA28-08BF-42B8-B823-6F546A9713C2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Deep generative models generally consist of four main components.</a:t>
            </a:r>
            <a:endParaRPr lang="sv-SE" sz="3200" b="1" i="1" dirty="0">
              <a:solidFill>
                <a:srgbClr val="1751A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E08838-11DF-466F-ABD5-6C2B1B780223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35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Graphic spid="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9E95361-0D95-4564-92D4-701E6A6DE0F8}"/>
              </a:ext>
            </a:extLst>
          </p:cNvPr>
          <p:cNvSpPr/>
          <p:nvPr/>
        </p:nvSpPr>
        <p:spPr>
          <a:xfrm>
            <a:off x="-10767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92CD06A-8423-4274-99C0-E26D60A40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13</a:t>
            </a:fld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8DEFE7-010B-4742-B25B-1AE290637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522"/>
          <a:stretch/>
        </p:blipFill>
        <p:spPr>
          <a:xfrm>
            <a:off x="3980622" y="2783978"/>
            <a:ext cx="4230757" cy="24077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47CB19-587F-4687-B455-550E6BDB83D9}"/>
              </a:ext>
            </a:extLst>
          </p:cNvPr>
          <p:cNvSpPr/>
          <p:nvPr/>
        </p:nvSpPr>
        <p:spPr>
          <a:xfrm>
            <a:off x="10767" y="6311373"/>
            <a:ext cx="5334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Figures from</a:t>
            </a:r>
            <a:r>
              <a:rPr lang="sv-SE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sv-SE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	Segler et al. </a:t>
            </a:r>
            <a:r>
              <a:rPr lang="sv-SE" sz="11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arXiv:1701.01329</a:t>
            </a:r>
            <a:r>
              <a:rPr lang="sv-SE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2017</a:t>
            </a:r>
            <a:r>
              <a:rPr lang="sv-SE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br>
              <a:rPr lang="sv-SE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sv-SE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pl-PL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Warr, Wendy. Molec. Inf., 2014, 33(6-7), 469–476. </a:t>
            </a:r>
            <a:endParaRPr lang="en-US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Olivecrona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al. J. </a:t>
            </a:r>
            <a:r>
              <a:rPr lang="en-US" sz="1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Cheminform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2017, 9, 48.</a:t>
            </a:r>
            <a:endParaRPr lang="sv-SE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E6BE5-D26A-4EF7-9A4D-C1B788483599}"/>
              </a:ext>
            </a:extLst>
          </p:cNvPr>
          <p:cNvSpPr txBox="1"/>
          <p:nvPr/>
        </p:nvSpPr>
        <p:spPr>
          <a:xfrm>
            <a:off x="1632239" y="3759251"/>
            <a:ext cx="19532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>
                <a:solidFill>
                  <a:srgbClr val="1751A6"/>
                </a:solidFill>
                <a:latin typeface="+mj-lt"/>
              </a:rPr>
              <a:t>string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SMILES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DeepSMILES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SELFIES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Rxn SMILES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624789-98C8-48E5-987E-A618076A8908}"/>
              </a:ext>
            </a:extLst>
          </p:cNvPr>
          <p:cNvCxnSpPr>
            <a:cxnSpLocks/>
          </p:cNvCxnSpPr>
          <p:nvPr/>
        </p:nvCxnSpPr>
        <p:spPr bwMode="auto">
          <a:xfrm flipV="1">
            <a:off x="2902854" y="3987851"/>
            <a:ext cx="1516747" cy="228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1751A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E20CA7-9B8A-40FB-B49B-62303BEF7BFD}"/>
              </a:ext>
            </a:extLst>
          </p:cNvPr>
          <p:cNvSpPr txBox="1"/>
          <p:nvPr/>
        </p:nvSpPr>
        <p:spPr>
          <a:xfrm>
            <a:off x="7848601" y="1645505"/>
            <a:ext cx="23525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>
                <a:solidFill>
                  <a:srgbClr val="1751A6"/>
                </a:solidFill>
                <a:latin typeface="+mj-lt"/>
              </a:rPr>
              <a:t>(2D) graph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connection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adjacency matrices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node feature matrices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edge feature tensors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29AE65-708D-4016-B309-13C5409CB430}"/>
              </a:ext>
            </a:extLst>
          </p:cNvPr>
          <p:cNvCxnSpPr>
            <a:cxnSpLocks/>
          </p:cNvCxnSpPr>
          <p:nvPr/>
        </p:nvCxnSpPr>
        <p:spPr bwMode="auto">
          <a:xfrm flipH="1">
            <a:off x="7315200" y="2062471"/>
            <a:ext cx="533400" cy="8228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1751A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C0AB1F-9F86-4F0A-A974-44B26E76A607}"/>
              </a:ext>
            </a:extLst>
          </p:cNvPr>
          <p:cNvSpPr txBox="1"/>
          <p:nvPr/>
        </p:nvSpPr>
        <p:spPr>
          <a:xfrm>
            <a:off x="8315074" y="3987850"/>
            <a:ext cx="2178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>
                <a:solidFill>
                  <a:srgbClr val="1751A6"/>
                </a:solidFill>
                <a:latin typeface="+mj-lt"/>
              </a:rPr>
              <a:t>3D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bond lengths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bond angles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shape-filling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C8E1BF-AFF8-43E8-BA6C-AB4398D08F69}"/>
              </a:ext>
            </a:extLst>
          </p:cNvPr>
          <p:cNvSpPr/>
          <p:nvPr/>
        </p:nvSpPr>
        <p:spPr>
          <a:xfrm>
            <a:off x="8211378" y="6368523"/>
            <a:ext cx="533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Molecular representations review</a:t>
            </a: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et al.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J. Cheminf.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2020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3F5D-B65C-49C6-9479-07E4A4058687}"/>
              </a:ext>
            </a:extLst>
          </p:cNvPr>
          <p:cNvSpPr/>
          <p:nvPr/>
        </p:nvSpPr>
        <p:spPr>
          <a:xfrm>
            <a:off x="4450373" y="6288278"/>
            <a:ext cx="32912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review on molecular representations in AI-driven drug discovery</a:t>
            </a:r>
            <a:endParaRPr lang="sv-SE" sz="1600" b="1" baseline="-250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67BC6AB5-6835-4BED-8DBB-B4AC7C860B4C}"/>
              </a:ext>
            </a:extLst>
          </p:cNvPr>
          <p:cNvSpPr/>
          <p:nvPr/>
        </p:nvSpPr>
        <p:spPr>
          <a:xfrm>
            <a:off x="7812741" y="6542096"/>
            <a:ext cx="192741" cy="16136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69420-8B73-4447-875C-61F426D28836}"/>
              </a:ext>
            </a:extLst>
          </p:cNvPr>
          <p:cNvSpPr txBox="1"/>
          <p:nvPr/>
        </p:nvSpPr>
        <p:spPr>
          <a:xfrm>
            <a:off x="2219242" y="1780727"/>
            <a:ext cx="1971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b="1" dirty="0">
                <a:solidFill>
                  <a:srgbClr val="1751A6"/>
                </a:solidFill>
                <a:latin typeface="+mj-lt"/>
              </a:rPr>
              <a:t>molecular fingerprints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ECFPs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1751A6"/>
                </a:solidFill>
                <a:latin typeface="+mj-lt"/>
              </a:rPr>
              <a:t>…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879AE9A-A2E4-4C8B-BE1B-F9290A7D3931}"/>
              </a:ext>
            </a:extLst>
          </p:cNvPr>
          <p:cNvSpPr txBox="1">
            <a:spLocks/>
          </p:cNvSpPr>
          <p:nvPr/>
        </p:nvSpPr>
        <p:spPr>
          <a:xfrm>
            <a:off x="0" y="-16579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b="1" dirty="0">
                <a:solidFill>
                  <a:srgbClr val="1751A6"/>
                </a:solidFill>
              </a:rPr>
              <a:t>We can use a variety of representations to represent molecules in generative models.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69425A-060F-44D0-9506-9FB1EF620FF4}"/>
              </a:ext>
            </a:extLst>
          </p:cNvPr>
          <p:cNvSpPr/>
          <p:nvPr/>
        </p:nvSpPr>
        <p:spPr>
          <a:xfrm>
            <a:off x="0" y="9053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3394EA-02CE-4661-973F-1B1D13383F24}"/>
              </a:ext>
            </a:extLst>
          </p:cNvPr>
          <p:cNvSpPr/>
          <p:nvPr/>
        </p:nvSpPr>
        <p:spPr>
          <a:xfrm>
            <a:off x="338136" y="1136861"/>
            <a:ext cx="11515725" cy="4916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Picture 2" descr="https://wires.onlinelibrary.wiley.com/cms/asset/de39f0fc-f005-41c4-9de0-9397348252d7/mfig004.jpg">
            <a:extLst>
              <a:ext uri="{FF2B5EF4-FFF2-40B4-BE49-F238E27FC236}">
                <a16:creationId xmlns:a16="http://schemas.microsoft.com/office/drawing/2014/main" id="{46F76872-0E4D-409E-8B5D-B11F84EB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74" y="2211683"/>
            <a:ext cx="4727729" cy="26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ACA92D-5451-472A-B282-DA99B48A9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432" y="2473907"/>
            <a:ext cx="2922085" cy="21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BE5D6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6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4" grpId="0"/>
      <p:bldP spid="14" grpId="1"/>
      <p:bldP spid="3" grpId="0" animBg="1"/>
      <p:bldP spid="3" grpId="1" animBg="1"/>
      <p:bldP spid="15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26C8D86-A879-4313-8A56-BF89290C3E6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D6846-D07E-4389-9221-A622BDA8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14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9AB87C-CADA-401A-967E-F93E9F6E403E}"/>
              </a:ext>
            </a:extLst>
          </p:cNvPr>
          <p:cNvSpPr/>
          <p:nvPr/>
        </p:nvSpPr>
        <p:spPr>
          <a:xfrm>
            <a:off x="0" y="6578824"/>
            <a:ext cx="11826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Figures from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Bronstein, M.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al.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Geometric Deep Learning,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AAMI.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csail.mit.edu/news/robust-ai-tools-predict-future-cancer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https://www.nature.com/articles/d41586-021-01506-w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 </a:t>
            </a:r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C1F6B5-93D0-47BB-A4C6-A42FC810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579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1751A6"/>
                </a:solidFill>
              </a:rPr>
              <a:t>The unique structure of our data requires us to leverage the correct architecture/approach for that generation task.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E9D04-249D-4F50-B885-6FC028B0A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052" y="2230890"/>
            <a:ext cx="5699640" cy="29048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E374AC-EE70-46BD-961C-9B4DEA87176F}"/>
              </a:ext>
            </a:extLst>
          </p:cNvPr>
          <p:cNvSpPr/>
          <p:nvPr/>
        </p:nvSpPr>
        <p:spPr>
          <a:xfrm>
            <a:off x="0" y="9053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78A7C4-DA2D-417B-AF9F-2E625E152FA1}"/>
              </a:ext>
            </a:extLst>
          </p:cNvPr>
          <p:cNvGrpSpPr/>
          <p:nvPr/>
        </p:nvGrpSpPr>
        <p:grpSpPr>
          <a:xfrm>
            <a:off x="1872952" y="1448070"/>
            <a:ext cx="3710035" cy="3644165"/>
            <a:chOff x="588434" y="1395921"/>
            <a:chExt cx="3710035" cy="36441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7ED570-E890-4B4C-8D54-88C0786B2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645"/>
            <a:stretch/>
          </p:blipFill>
          <p:spPr>
            <a:xfrm>
              <a:off x="588434" y="1395921"/>
              <a:ext cx="3710035" cy="36441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363C3F-6C1D-40B2-9063-3F1A5F788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978" y="2139992"/>
              <a:ext cx="1699207" cy="1678142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2F32297-2227-4225-BC6D-FAA215B2ACB0}"/>
              </a:ext>
            </a:extLst>
          </p:cNvPr>
          <p:cNvSpPr/>
          <p:nvPr/>
        </p:nvSpPr>
        <p:spPr>
          <a:xfrm>
            <a:off x="1485991" y="1035006"/>
            <a:ext cx="3183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C2062"/>
                </a:solidFill>
              </a:rPr>
              <a:t>Example data types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AA90CF-1A37-4E45-9702-D28FFCA18021}"/>
              </a:ext>
            </a:extLst>
          </p:cNvPr>
          <p:cNvSpPr/>
          <p:nvPr/>
        </p:nvSpPr>
        <p:spPr>
          <a:xfrm>
            <a:off x="7773789" y="1035006"/>
            <a:ext cx="29610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C2062"/>
                </a:solidFill>
              </a:rPr>
              <a:t>Example methods</a:t>
            </a:r>
          </a:p>
        </p:txBody>
      </p:sp>
      <p:pic>
        <p:nvPicPr>
          <p:cNvPr id="13314" name="Picture 2" descr="Mirai">
            <a:extLst>
              <a:ext uri="{FF2B5EF4-FFF2-40B4-BE49-F238E27FC236}">
                <a16:creationId xmlns:a16="http://schemas.microsoft.com/office/drawing/2014/main" id="{CC4702A7-0D74-4B16-A433-0DF79CDD7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8"/>
          <a:stretch/>
        </p:blipFill>
        <p:spPr bwMode="auto">
          <a:xfrm>
            <a:off x="356510" y="2380336"/>
            <a:ext cx="1462901" cy="1678142"/>
          </a:xfrm>
          <a:prstGeom prst="rect">
            <a:avLst/>
          </a:prstGeom>
          <a:noFill/>
          <a:ln>
            <a:solidFill>
              <a:srgbClr val="1751A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E9AD3D-966D-4D01-AFE5-5AF52FDA4EC3}"/>
              </a:ext>
            </a:extLst>
          </p:cNvPr>
          <p:cNvSpPr/>
          <p:nvPr/>
        </p:nvSpPr>
        <p:spPr>
          <a:xfrm>
            <a:off x="356510" y="4072326"/>
            <a:ext cx="1436162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b="1" dirty="0"/>
              <a:t>Biomedical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63C50C-83C7-4AFC-8AFA-55370B7D765E}"/>
              </a:ext>
            </a:extLst>
          </p:cNvPr>
          <p:cNvSpPr/>
          <p:nvPr/>
        </p:nvSpPr>
        <p:spPr>
          <a:xfrm>
            <a:off x="2874041" y="5834661"/>
            <a:ext cx="1861151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b="1" dirty="0"/>
              <a:t>Electronic health records</a:t>
            </a:r>
          </a:p>
        </p:txBody>
      </p:sp>
      <p:pic>
        <p:nvPicPr>
          <p:cNvPr id="13318" name="Picture 6" descr="Computer screen display of a human DNA sequence, made up of lots of colourful boxes on a black background.">
            <a:extLst>
              <a:ext uri="{FF2B5EF4-FFF2-40B4-BE49-F238E27FC236}">
                <a16:creationId xmlns:a16="http://schemas.microsoft.com/office/drawing/2014/main" id="{D98BE22B-F7C8-46EF-83D6-D2D4BC8B4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11" y="4830759"/>
            <a:ext cx="1410311" cy="1003084"/>
          </a:xfrm>
          <a:prstGeom prst="rect">
            <a:avLst/>
          </a:prstGeom>
          <a:noFill/>
          <a:ln>
            <a:solidFill>
              <a:srgbClr val="1751A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24095A8-EFCD-42E2-9183-C90C2363018C}"/>
              </a:ext>
            </a:extLst>
          </p:cNvPr>
          <p:cNvSpPr/>
          <p:nvPr/>
        </p:nvSpPr>
        <p:spPr>
          <a:xfrm>
            <a:off x="1166895" y="5833705"/>
            <a:ext cx="1242904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b="1" dirty="0"/>
              <a:t>DNA sequences</a:t>
            </a:r>
          </a:p>
        </p:txBody>
      </p:sp>
      <p:pic>
        <p:nvPicPr>
          <p:cNvPr id="17" name="Graphic 16" descr="Server">
            <a:extLst>
              <a:ext uri="{FF2B5EF4-FFF2-40B4-BE49-F238E27FC236}">
                <a16:creationId xmlns:a16="http://schemas.microsoft.com/office/drawing/2014/main" id="{6BF57D5A-E0D1-4FEB-9016-249EC0E122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1207" y="4812518"/>
            <a:ext cx="1114130" cy="1114130"/>
          </a:xfrm>
          <a:prstGeom prst="rect">
            <a:avLst/>
          </a:prstGeom>
        </p:spPr>
      </p:pic>
      <p:pic>
        <p:nvPicPr>
          <p:cNvPr id="20" name="Graphic 19" descr="Medical">
            <a:extLst>
              <a:ext uri="{FF2B5EF4-FFF2-40B4-BE49-F238E27FC236}">
                <a16:creationId xmlns:a16="http://schemas.microsoft.com/office/drawing/2014/main" id="{35A9D1A3-A996-43D4-AD98-B142A33E97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53961" y="4935410"/>
            <a:ext cx="194685" cy="19468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6F44FA-B60A-4D51-9285-7F319C5A0CF9}"/>
              </a:ext>
            </a:extLst>
          </p:cNvPr>
          <p:cNvSpPr/>
          <p:nvPr/>
        </p:nvSpPr>
        <p:spPr>
          <a:xfrm>
            <a:off x="185057" y="2220004"/>
            <a:ext cx="1817914" cy="2161900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BE7BE1-C856-4B82-9B62-CBBF29FFEE6E}"/>
              </a:ext>
            </a:extLst>
          </p:cNvPr>
          <p:cNvSpPr/>
          <p:nvPr/>
        </p:nvSpPr>
        <p:spPr>
          <a:xfrm>
            <a:off x="2025352" y="2174391"/>
            <a:ext cx="1604851" cy="2006070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38072F5-BF2D-4C37-B640-4FF98A73F5E1}"/>
              </a:ext>
            </a:extLst>
          </p:cNvPr>
          <p:cNvSpPr/>
          <p:nvPr/>
        </p:nvSpPr>
        <p:spPr>
          <a:xfrm>
            <a:off x="3896933" y="1547958"/>
            <a:ext cx="1604851" cy="1711307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F300CF0-7DD4-4CCA-B9D3-7B8EFBBAF940}"/>
              </a:ext>
            </a:extLst>
          </p:cNvPr>
          <p:cNvSpPr/>
          <p:nvPr/>
        </p:nvSpPr>
        <p:spPr>
          <a:xfrm>
            <a:off x="3875160" y="3259265"/>
            <a:ext cx="1604851" cy="1621971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AB6D10D-3373-4C8C-A536-1831B96B5FB2}"/>
              </a:ext>
            </a:extLst>
          </p:cNvPr>
          <p:cNvSpPr/>
          <p:nvPr/>
        </p:nvSpPr>
        <p:spPr>
          <a:xfrm>
            <a:off x="916218" y="4626594"/>
            <a:ext cx="1699207" cy="1542632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0973A77-1205-42F2-8543-D96B59AEF098}"/>
              </a:ext>
            </a:extLst>
          </p:cNvPr>
          <p:cNvSpPr/>
          <p:nvPr/>
        </p:nvSpPr>
        <p:spPr>
          <a:xfrm>
            <a:off x="2842991" y="4796006"/>
            <a:ext cx="1826885" cy="1362329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F36366D-0F48-4BAC-A3E4-25EF8EF589FA}"/>
              </a:ext>
            </a:extLst>
          </p:cNvPr>
          <p:cNvSpPr/>
          <p:nvPr/>
        </p:nvSpPr>
        <p:spPr>
          <a:xfrm>
            <a:off x="7457026" y="2096542"/>
            <a:ext cx="1545599" cy="1528399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32AAC85-D7B4-4398-A2FE-39EBDAD18940}"/>
              </a:ext>
            </a:extLst>
          </p:cNvPr>
          <p:cNvSpPr/>
          <p:nvPr/>
        </p:nvSpPr>
        <p:spPr>
          <a:xfrm>
            <a:off x="9002625" y="2107430"/>
            <a:ext cx="1542176" cy="1556024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FDD61B4-81C6-4DBB-AA6D-ADF852F8CE96}"/>
              </a:ext>
            </a:extLst>
          </p:cNvPr>
          <p:cNvSpPr/>
          <p:nvPr/>
        </p:nvSpPr>
        <p:spPr>
          <a:xfrm>
            <a:off x="10472057" y="2217827"/>
            <a:ext cx="1319890" cy="1434742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6966A8C-16DC-44AA-B601-011B8424CDDA}"/>
              </a:ext>
            </a:extLst>
          </p:cNvPr>
          <p:cNvSpPr/>
          <p:nvPr/>
        </p:nvSpPr>
        <p:spPr>
          <a:xfrm>
            <a:off x="6692255" y="3656236"/>
            <a:ext cx="1787716" cy="1434742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5E989BE-4333-4EB9-95DA-5555EC683DBF}"/>
              </a:ext>
            </a:extLst>
          </p:cNvPr>
          <p:cNvSpPr/>
          <p:nvPr/>
        </p:nvSpPr>
        <p:spPr>
          <a:xfrm>
            <a:off x="8479970" y="3645348"/>
            <a:ext cx="1144299" cy="1434742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5BD8718-858D-4CDB-995D-21C54F1C5B1A}"/>
              </a:ext>
            </a:extLst>
          </p:cNvPr>
          <p:cNvSpPr/>
          <p:nvPr/>
        </p:nvSpPr>
        <p:spPr>
          <a:xfrm>
            <a:off x="9733126" y="3665631"/>
            <a:ext cx="1482988" cy="1404939"/>
          </a:xfrm>
          <a:prstGeom prst="roundRect">
            <a:avLst/>
          </a:prstGeom>
          <a:noFill/>
          <a:ln w="28575"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42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500"/>
                            </p:stCondLst>
                            <p:childTnLst>
                              <p:par>
                                <p:cTn id="136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0"/>
                            </p:stCondLst>
                            <p:childTnLst>
                              <p:par>
                                <p:cTn id="14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500"/>
                            </p:stCondLst>
                            <p:childTnLst>
                              <p:par>
                                <p:cTn id="156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5" grpId="0"/>
      <p:bldP spid="19" grpId="0"/>
      <p:bldP spid="22" grpId="0"/>
      <p:bldP spid="25" grpId="0" animBg="1"/>
      <p:bldP spid="25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7" grpId="2" animBg="1"/>
      <p:bldP spid="37" grpId="3" animBg="1"/>
      <p:bldP spid="37" grpId="4" animBg="1"/>
      <p:bldP spid="37" grpId="5" animBg="1"/>
      <p:bldP spid="38" grpId="0" animBg="1"/>
      <p:bldP spid="38" grpId="1" animBg="1"/>
      <p:bldP spid="38" grpId="2" animBg="1"/>
      <p:bldP spid="38" grpId="3" animBg="1"/>
      <p:bldP spid="38" grpId="4" animBg="1"/>
      <p:bldP spid="38" grpId="5" animBg="1"/>
      <p:bldP spid="38" grpId="6" animBg="1"/>
      <p:bldP spid="38" grpId="7" animBg="1"/>
      <p:bldP spid="39" grpId="0" animBg="1"/>
      <p:bldP spid="39" grpId="1" animBg="1"/>
      <p:bldP spid="39" grpId="2" animBg="1"/>
      <p:bldP spid="39" grpId="3" animBg="1"/>
      <p:bldP spid="39" grpId="4" animBg="1"/>
      <p:bldP spid="39" grpId="5" animBg="1"/>
      <p:bldP spid="39" grpId="6" animBg="1"/>
      <p:bldP spid="39" grpId="7" animBg="1"/>
      <p:bldP spid="40" grpId="0" animBg="1"/>
      <p:bldP spid="4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15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There are two main generation schemes used.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4761B6-BA64-4AC2-BACB-47D8E7E228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>
                <a:solidFill>
                  <a:srgbClr val="1751A6"/>
                </a:solidFill>
              </a:rPr>
              <a:t>(1) Single-shot </a:t>
            </a:r>
            <a:r>
              <a:rPr lang="sv-SE" dirty="0"/>
              <a:t>and </a:t>
            </a:r>
            <a:r>
              <a:rPr lang="sv-SE" b="1" dirty="0">
                <a:solidFill>
                  <a:schemeClr val="accent4"/>
                </a:solidFill>
              </a:rPr>
              <a:t>(2) iterative (autoregressive)</a:t>
            </a:r>
            <a:endParaRPr lang="sv-SE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4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16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There are two main generation schemes used.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4761B6-BA64-4AC2-BACB-47D8E7E228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>
                <a:solidFill>
                  <a:srgbClr val="1751A6"/>
                </a:solidFill>
              </a:rPr>
              <a:t>(1) Single-shot </a:t>
            </a:r>
            <a:r>
              <a:rPr lang="sv-SE" dirty="0"/>
              <a:t>and </a:t>
            </a:r>
            <a:r>
              <a:rPr lang="sv-SE" b="1" dirty="0">
                <a:solidFill>
                  <a:schemeClr val="accent4"/>
                </a:solidFill>
              </a:rPr>
              <a:t>(2) iterative (autoregressive)</a:t>
            </a:r>
            <a:endParaRPr lang="sv-SE" dirty="0">
              <a:solidFill>
                <a:schemeClr val="accent4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AD7A82-7E25-4B85-BC83-3322B04675B1}"/>
              </a:ext>
            </a:extLst>
          </p:cNvPr>
          <p:cNvCxnSpPr>
            <a:cxnSpLocks/>
          </p:cNvCxnSpPr>
          <p:nvPr/>
        </p:nvCxnSpPr>
        <p:spPr>
          <a:xfrm>
            <a:off x="7888306" y="3938845"/>
            <a:ext cx="0" cy="2938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AD11D1-C87D-4C0D-B6C9-C1668E18BFDA}"/>
              </a:ext>
            </a:extLst>
          </p:cNvPr>
          <p:cNvCxnSpPr>
            <a:cxnSpLocks/>
          </p:cNvCxnSpPr>
          <p:nvPr/>
        </p:nvCxnSpPr>
        <p:spPr>
          <a:xfrm>
            <a:off x="6881619" y="3956501"/>
            <a:ext cx="0" cy="2938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1E1807-85DC-464B-96A2-B90205A2A40E}"/>
              </a:ext>
            </a:extLst>
          </p:cNvPr>
          <p:cNvCxnSpPr>
            <a:cxnSpLocks/>
          </p:cNvCxnSpPr>
          <p:nvPr/>
        </p:nvCxnSpPr>
        <p:spPr>
          <a:xfrm flipV="1">
            <a:off x="7094136" y="4224118"/>
            <a:ext cx="265641" cy="15245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8D1BD1-1EAE-4647-9C91-BAD5F1B203A2}"/>
              </a:ext>
            </a:extLst>
          </p:cNvPr>
          <p:cNvCxnSpPr>
            <a:cxnSpLocks/>
          </p:cNvCxnSpPr>
          <p:nvPr/>
        </p:nvCxnSpPr>
        <p:spPr>
          <a:xfrm flipH="1" flipV="1">
            <a:off x="7102072" y="3820638"/>
            <a:ext cx="249766" cy="14394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A2B78-3427-471F-8CEF-B5B87B413366}"/>
              </a:ext>
            </a:extLst>
          </p:cNvPr>
          <p:cNvSpPr/>
          <p:nvPr/>
        </p:nvSpPr>
        <p:spPr>
          <a:xfrm>
            <a:off x="5037599" y="337784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 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5D7C13-4B1C-4239-A280-D593C1056BAB}"/>
              </a:ext>
            </a:extLst>
          </p:cNvPr>
          <p:cNvCxnSpPr>
            <a:cxnSpLocks/>
          </p:cNvCxnSpPr>
          <p:nvPr/>
        </p:nvCxnSpPr>
        <p:spPr>
          <a:xfrm>
            <a:off x="6896439" y="3423050"/>
            <a:ext cx="189653" cy="1023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4DAEB7-22E3-42D6-BB4B-8921DDB2928D}"/>
              </a:ext>
            </a:extLst>
          </p:cNvPr>
          <p:cNvCxnSpPr>
            <a:cxnSpLocks/>
          </p:cNvCxnSpPr>
          <p:nvPr/>
        </p:nvCxnSpPr>
        <p:spPr>
          <a:xfrm>
            <a:off x="6896439" y="3394563"/>
            <a:ext cx="189653" cy="1023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F887F6-3046-426E-9EF6-E7AF28D50CB4}"/>
              </a:ext>
            </a:extLst>
          </p:cNvPr>
          <p:cNvCxnSpPr>
            <a:cxnSpLocks/>
          </p:cNvCxnSpPr>
          <p:nvPr/>
        </p:nvCxnSpPr>
        <p:spPr>
          <a:xfrm flipH="1">
            <a:off x="7142839" y="3397788"/>
            <a:ext cx="194869" cy="11811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5D30DD-2B4F-4CF0-B3D4-65157706D033}"/>
              </a:ext>
            </a:extLst>
          </p:cNvPr>
          <p:cNvCxnSpPr>
            <a:cxnSpLocks/>
          </p:cNvCxnSpPr>
          <p:nvPr/>
        </p:nvCxnSpPr>
        <p:spPr>
          <a:xfrm flipV="1">
            <a:off x="7107258" y="3512674"/>
            <a:ext cx="0" cy="2667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80F942-3BEC-45F5-AEB9-5EE4FD882B08}"/>
              </a:ext>
            </a:extLst>
          </p:cNvPr>
          <p:cNvCxnSpPr>
            <a:cxnSpLocks/>
          </p:cNvCxnSpPr>
          <p:nvPr/>
        </p:nvCxnSpPr>
        <p:spPr>
          <a:xfrm flipV="1">
            <a:off x="6841617" y="3810790"/>
            <a:ext cx="249767" cy="13791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24A380-6059-4E12-B746-BB4B144580E5}"/>
              </a:ext>
            </a:extLst>
          </p:cNvPr>
          <p:cNvCxnSpPr>
            <a:cxnSpLocks/>
          </p:cNvCxnSpPr>
          <p:nvPr/>
        </p:nvCxnSpPr>
        <p:spPr>
          <a:xfrm>
            <a:off x="6847966" y="3963191"/>
            <a:ext cx="0" cy="2938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5690E1-A8D8-46FC-A2CE-7F1CA42429F4}"/>
              </a:ext>
            </a:extLst>
          </p:cNvPr>
          <p:cNvCxnSpPr>
            <a:cxnSpLocks/>
          </p:cNvCxnSpPr>
          <p:nvPr/>
        </p:nvCxnSpPr>
        <p:spPr>
          <a:xfrm>
            <a:off x="6847967" y="4250665"/>
            <a:ext cx="249767" cy="15245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2668BA-B019-49EF-89F7-466FFF84C20E}"/>
              </a:ext>
            </a:extLst>
          </p:cNvPr>
          <p:cNvCxnSpPr>
            <a:cxnSpLocks/>
          </p:cNvCxnSpPr>
          <p:nvPr/>
        </p:nvCxnSpPr>
        <p:spPr>
          <a:xfrm flipV="1">
            <a:off x="7091384" y="4263366"/>
            <a:ext cx="265641" cy="15245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C07A3C-A9BA-4334-B77C-C4C8C9CE8064}"/>
              </a:ext>
            </a:extLst>
          </p:cNvPr>
          <p:cNvCxnSpPr>
            <a:cxnSpLocks/>
          </p:cNvCxnSpPr>
          <p:nvPr/>
        </p:nvCxnSpPr>
        <p:spPr>
          <a:xfrm flipV="1">
            <a:off x="7347499" y="3941995"/>
            <a:ext cx="0" cy="31502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5BF931-C60F-46CE-BB40-15EDEE341C95}"/>
              </a:ext>
            </a:extLst>
          </p:cNvPr>
          <p:cNvCxnSpPr>
            <a:cxnSpLocks/>
          </p:cNvCxnSpPr>
          <p:nvPr/>
        </p:nvCxnSpPr>
        <p:spPr>
          <a:xfrm flipH="1" flipV="1">
            <a:off x="7114667" y="3794896"/>
            <a:ext cx="249766" cy="14394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E7E228-424B-4A03-AFB3-A86698F38C21}"/>
              </a:ext>
            </a:extLst>
          </p:cNvPr>
          <p:cNvCxnSpPr>
            <a:cxnSpLocks/>
          </p:cNvCxnSpPr>
          <p:nvPr/>
        </p:nvCxnSpPr>
        <p:spPr>
          <a:xfrm flipH="1">
            <a:off x="7357024" y="3843540"/>
            <a:ext cx="190500" cy="11330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E1ACB4-B379-4DE8-8CC0-E17711D25947}"/>
              </a:ext>
            </a:extLst>
          </p:cNvPr>
          <p:cNvCxnSpPr>
            <a:cxnSpLocks/>
          </p:cNvCxnSpPr>
          <p:nvPr/>
        </p:nvCxnSpPr>
        <p:spPr>
          <a:xfrm flipH="1" flipV="1">
            <a:off x="7625840" y="3813427"/>
            <a:ext cx="249766" cy="14394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F56D89-5B15-4DDA-8DFC-8B352796E1D8}"/>
              </a:ext>
            </a:extLst>
          </p:cNvPr>
          <p:cNvCxnSpPr>
            <a:cxnSpLocks/>
          </p:cNvCxnSpPr>
          <p:nvPr/>
        </p:nvCxnSpPr>
        <p:spPr>
          <a:xfrm>
            <a:off x="7853381" y="3941996"/>
            <a:ext cx="0" cy="2938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A241F9-0F4E-4D0C-9765-4A6C59AA1FC0}"/>
              </a:ext>
            </a:extLst>
          </p:cNvPr>
          <p:cNvCxnSpPr>
            <a:cxnSpLocks/>
          </p:cNvCxnSpPr>
          <p:nvPr/>
        </p:nvCxnSpPr>
        <p:spPr>
          <a:xfrm flipV="1">
            <a:off x="7860276" y="3806695"/>
            <a:ext cx="265641" cy="15245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B22E1DD2-6406-446E-A065-B2EAE5830D76}"/>
              </a:ext>
            </a:extLst>
          </p:cNvPr>
          <p:cNvSpPr/>
          <p:nvPr/>
        </p:nvSpPr>
        <p:spPr>
          <a:xfrm>
            <a:off x="6778978" y="3306179"/>
            <a:ext cx="159944" cy="152458"/>
          </a:xfrm>
          <a:prstGeom prst="ellipse">
            <a:avLst/>
          </a:prstGeom>
          <a:solidFill>
            <a:srgbClr val="FBE5D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755D55-3C41-4D90-A006-D16B1D621B61}"/>
              </a:ext>
            </a:extLst>
          </p:cNvPr>
          <p:cNvSpPr/>
          <p:nvPr/>
        </p:nvSpPr>
        <p:spPr>
          <a:xfrm>
            <a:off x="7027172" y="3458637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6886162-6568-4B0C-AB0B-1F5E4D44E97B}"/>
              </a:ext>
            </a:extLst>
          </p:cNvPr>
          <p:cNvSpPr/>
          <p:nvPr/>
        </p:nvSpPr>
        <p:spPr>
          <a:xfrm>
            <a:off x="7275366" y="3306179"/>
            <a:ext cx="159944" cy="152458"/>
          </a:xfrm>
          <a:prstGeom prst="ellipse">
            <a:avLst/>
          </a:prstGeom>
          <a:solidFill>
            <a:srgbClr val="FBE5D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8B728FE-44CC-4456-B043-7188296606A7}"/>
              </a:ext>
            </a:extLst>
          </p:cNvPr>
          <p:cNvSpPr/>
          <p:nvPr/>
        </p:nvSpPr>
        <p:spPr>
          <a:xfrm>
            <a:off x="7027172" y="3733803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419AFE-8223-4D5F-9E73-BA325B352932}"/>
              </a:ext>
            </a:extLst>
          </p:cNvPr>
          <p:cNvSpPr/>
          <p:nvPr/>
        </p:nvSpPr>
        <p:spPr>
          <a:xfrm>
            <a:off x="6778978" y="3886261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84438C5-945C-4A67-8CAF-372DF1C6763E}"/>
              </a:ext>
            </a:extLst>
          </p:cNvPr>
          <p:cNvSpPr/>
          <p:nvPr/>
        </p:nvSpPr>
        <p:spPr>
          <a:xfrm>
            <a:off x="6778978" y="4157861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D3FE100-FA01-43A5-AF2D-B14E2BB5EE36}"/>
              </a:ext>
            </a:extLst>
          </p:cNvPr>
          <p:cNvSpPr/>
          <p:nvPr/>
        </p:nvSpPr>
        <p:spPr>
          <a:xfrm>
            <a:off x="7027172" y="4314554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B04DE2-601F-478F-8E7F-CDC5F32498F8}"/>
              </a:ext>
            </a:extLst>
          </p:cNvPr>
          <p:cNvSpPr/>
          <p:nvPr/>
        </p:nvSpPr>
        <p:spPr>
          <a:xfrm>
            <a:off x="7263014" y="4160339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85D0FEB-08ED-4424-898F-6BBC98CF2119}"/>
              </a:ext>
            </a:extLst>
          </p:cNvPr>
          <p:cNvSpPr/>
          <p:nvPr/>
        </p:nvSpPr>
        <p:spPr>
          <a:xfrm>
            <a:off x="7259839" y="3881331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5528442-D7D6-4324-B8F1-B65A1D95A05B}"/>
              </a:ext>
            </a:extLst>
          </p:cNvPr>
          <p:cNvSpPr/>
          <p:nvPr/>
        </p:nvSpPr>
        <p:spPr>
          <a:xfrm>
            <a:off x="7531429" y="3745806"/>
            <a:ext cx="159944" cy="152458"/>
          </a:xfrm>
          <a:prstGeom prst="ellipse">
            <a:avLst/>
          </a:prstGeom>
          <a:solidFill>
            <a:srgbClr val="FBE5D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1CAD64-8C02-4FE4-AD5D-203CBC2EAECE}"/>
              </a:ext>
            </a:extLst>
          </p:cNvPr>
          <p:cNvSpPr/>
          <p:nvPr/>
        </p:nvSpPr>
        <p:spPr>
          <a:xfrm>
            <a:off x="7781854" y="3881331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92E35B1-6A21-4ECB-A0CE-67A9F97A5C49}"/>
              </a:ext>
            </a:extLst>
          </p:cNvPr>
          <p:cNvSpPr/>
          <p:nvPr/>
        </p:nvSpPr>
        <p:spPr>
          <a:xfrm>
            <a:off x="7786087" y="4174096"/>
            <a:ext cx="159944" cy="152458"/>
          </a:xfrm>
          <a:prstGeom prst="ellipse">
            <a:avLst/>
          </a:prstGeom>
          <a:solidFill>
            <a:srgbClr val="FBE5D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1FD8C76-43F9-4073-BF01-3CD12498ACA4}"/>
              </a:ext>
            </a:extLst>
          </p:cNvPr>
          <p:cNvSpPr/>
          <p:nvPr/>
        </p:nvSpPr>
        <p:spPr>
          <a:xfrm>
            <a:off x="8008509" y="3753214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A3FD474-1901-497F-85EE-E1B91F5933E9}"/>
              </a:ext>
            </a:extLst>
          </p:cNvPr>
          <p:cNvSpPr/>
          <p:nvPr/>
        </p:nvSpPr>
        <p:spPr>
          <a:xfrm>
            <a:off x="4271086" y="3211731"/>
            <a:ext cx="1824915" cy="13490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molecular generative model</a:t>
            </a:r>
            <a:endParaRPr lang="sv-SE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0640109-19BF-4E7A-95DE-4423657AD406}"/>
              </a:ext>
            </a:extLst>
          </p:cNvPr>
          <p:cNvSpPr/>
          <p:nvPr/>
        </p:nvSpPr>
        <p:spPr>
          <a:xfrm>
            <a:off x="6174884" y="3683306"/>
            <a:ext cx="458572" cy="33855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B65634-7AA4-42E5-9FD3-C47596F96074}"/>
              </a:ext>
            </a:extLst>
          </p:cNvPr>
          <p:cNvSpPr/>
          <p:nvPr/>
        </p:nvSpPr>
        <p:spPr>
          <a:xfrm>
            <a:off x="3152775" y="1716794"/>
            <a:ext cx="6360853" cy="601567"/>
          </a:xfrm>
          <a:prstGeom prst="rect">
            <a:avLst/>
          </a:prstGeom>
          <a:solidFill>
            <a:srgbClr val="FFFFFF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7A9753-84F4-4953-AF13-B9504A59DF8C}"/>
              </a:ext>
            </a:extLst>
          </p:cNvPr>
          <p:cNvSpPr txBox="1"/>
          <p:nvPr/>
        </p:nvSpPr>
        <p:spPr>
          <a:xfrm>
            <a:off x="7102072" y="2818942"/>
            <a:ext cx="128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1751A6"/>
                </a:solidFill>
              </a:rPr>
              <a:t>sample</a:t>
            </a:r>
            <a:endParaRPr lang="sv-SE" sz="1600" dirty="0">
              <a:solidFill>
                <a:srgbClr val="1751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14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17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There are two main generation schemes used.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4761B6-BA64-4AC2-BACB-47D8E7E228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>
                <a:solidFill>
                  <a:srgbClr val="1751A6"/>
                </a:solidFill>
              </a:rPr>
              <a:t>(1) Single-shot </a:t>
            </a:r>
            <a:r>
              <a:rPr lang="sv-SE" dirty="0"/>
              <a:t>and </a:t>
            </a:r>
            <a:r>
              <a:rPr lang="sv-SE" b="1" dirty="0">
                <a:solidFill>
                  <a:schemeClr val="accent4"/>
                </a:solidFill>
              </a:rPr>
              <a:t>(2) iterative (autoregressive)</a:t>
            </a:r>
            <a:endParaRPr lang="sv-SE" dirty="0">
              <a:solidFill>
                <a:schemeClr val="accent4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A2B78-3427-471F-8CEF-B5B87B413366}"/>
              </a:ext>
            </a:extLst>
          </p:cNvPr>
          <p:cNvSpPr/>
          <p:nvPr/>
        </p:nvSpPr>
        <p:spPr>
          <a:xfrm>
            <a:off x="5037599" y="337784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 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A3FD474-1901-497F-85EE-E1B91F5933E9}"/>
              </a:ext>
            </a:extLst>
          </p:cNvPr>
          <p:cNvSpPr/>
          <p:nvPr/>
        </p:nvSpPr>
        <p:spPr>
          <a:xfrm>
            <a:off x="4271086" y="3211731"/>
            <a:ext cx="1824915" cy="13490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molecular generative model</a:t>
            </a:r>
            <a:endParaRPr lang="sv-SE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0640109-19BF-4E7A-95DE-4423657AD406}"/>
              </a:ext>
            </a:extLst>
          </p:cNvPr>
          <p:cNvSpPr/>
          <p:nvPr/>
        </p:nvSpPr>
        <p:spPr>
          <a:xfrm>
            <a:off x="6174884" y="3683306"/>
            <a:ext cx="458572" cy="33855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B65634-7AA4-42E5-9FD3-C47596F96074}"/>
              </a:ext>
            </a:extLst>
          </p:cNvPr>
          <p:cNvSpPr/>
          <p:nvPr/>
        </p:nvSpPr>
        <p:spPr>
          <a:xfrm>
            <a:off x="3152775" y="1716794"/>
            <a:ext cx="6360853" cy="601567"/>
          </a:xfrm>
          <a:prstGeom prst="rect">
            <a:avLst/>
          </a:prstGeom>
          <a:solidFill>
            <a:srgbClr val="FFFFFF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AD7FD5-3868-4FF2-82D2-ABEC817D3F67}"/>
              </a:ext>
            </a:extLst>
          </p:cNvPr>
          <p:cNvSpPr txBox="1"/>
          <p:nvPr/>
        </p:nvSpPr>
        <p:spPr>
          <a:xfrm>
            <a:off x="6885769" y="2818942"/>
            <a:ext cx="128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1751A6"/>
                </a:solidFill>
              </a:rPr>
              <a:t>first sample: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D9C220-27C0-41EC-878D-2F5EF98E78C3}"/>
              </a:ext>
            </a:extLst>
          </p:cNvPr>
          <p:cNvSpPr/>
          <p:nvPr/>
        </p:nvSpPr>
        <p:spPr bwMode="auto">
          <a:xfrm>
            <a:off x="6992011" y="3431167"/>
            <a:ext cx="990600" cy="9051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9pPr>
          </a:lstStyle>
          <a:p>
            <a:pPr defTabSz="914400"/>
            <a:endParaRPr lang="sv-SE" dirty="0">
              <a:latin typeface="Times" charset="0"/>
              <a:ea typeface="Geneva" charset="0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53B929B2-75AD-49A4-8DFC-994DFC2892AA}"/>
              </a:ext>
            </a:extLst>
          </p:cNvPr>
          <p:cNvSpPr txBox="1"/>
          <p:nvPr/>
        </p:nvSpPr>
        <p:spPr>
          <a:xfrm>
            <a:off x="7295599" y="3652921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9pPr>
          </a:lstStyle>
          <a:p>
            <a:r>
              <a:rPr lang="sv-SE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0E38EC-5FFB-49CC-9DE3-9BCC07AC2EDC}"/>
              </a:ext>
            </a:extLst>
          </p:cNvPr>
          <p:cNvSpPr txBox="1"/>
          <p:nvPr/>
        </p:nvSpPr>
        <p:spPr>
          <a:xfrm>
            <a:off x="6651459" y="4461999"/>
            <a:ext cx="167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1751A6"/>
                </a:solidFill>
              </a:rPr>
              <a:t>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32750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46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18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There are two main generation schemes used.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4761B6-BA64-4AC2-BACB-47D8E7E228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>
                <a:solidFill>
                  <a:srgbClr val="1751A6"/>
                </a:solidFill>
              </a:rPr>
              <a:t>(1) Single-shot </a:t>
            </a:r>
            <a:r>
              <a:rPr lang="sv-SE" dirty="0"/>
              <a:t>and </a:t>
            </a:r>
            <a:r>
              <a:rPr lang="sv-SE" b="1" dirty="0">
                <a:solidFill>
                  <a:schemeClr val="accent4"/>
                </a:solidFill>
              </a:rPr>
              <a:t>(2) iterative (autoregressive)</a:t>
            </a:r>
            <a:endParaRPr lang="sv-SE" dirty="0">
              <a:solidFill>
                <a:schemeClr val="accent4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A2B78-3427-471F-8CEF-B5B87B413366}"/>
              </a:ext>
            </a:extLst>
          </p:cNvPr>
          <p:cNvSpPr/>
          <p:nvPr/>
        </p:nvSpPr>
        <p:spPr>
          <a:xfrm>
            <a:off x="5037599" y="337784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 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A3FD474-1901-497F-85EE-E1B91F5933E9}"/>
              </a:ext>
            </a:extLst>
          </p:cNvPr>
          <p:cNvSpPr/>
          <p:nvPr/>
        </p:nvSpPr>
        <p:spPr>
          <a:xfrm>
            <a:off x="4271086" y="3211731"/>
            <a:ext cx="1824915" cy="13490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molecular generative model</a:t>
            </a:r>
            <a:endParaRPr lang="sv-SE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0640109-19BF-4E7A-95DE-4423657AD406}"/>
              </a:ext>
            </a:extLst>
          </p:cNvPr>
          <p:cNvSpPr/>
          <p:nvPr/>
        </p:nvSpPr>
        <p:spPr>
          <a:xfrm>
            <a:off x="6174884" y="3683306"/>
            <a:ext cx="458572" cy="33855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B65634-7AA4-42E5-9FD3-C47596F96074}"/>
              </a:ext>
            </a:extLst>
          </p:cNvPr>
          <p:cNvSpPr/>
          <p:nvPr/>
        </p:nvSpPr>
        <p:spPr>
          <a:xfrm>
            <a:off x="3152775" y="1716794"/>
            <a:ext cx="6360853" cy="601567"/>
          </a:xfrm>
          <a:prstGeom prst="rect">
            <a:avLst/>
          </a:prstGeom>
          <a:solidFill>
            <a:srgbClr val="FFFFFF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64A7AC-0F23-4B42-8E22-AFF6B05398F5}"/>
              </a:ext>
            </a:extLst>
          </p:cNvPr>
          <p:cNvSpPr txBox="1"/>
          <p:nvPr/>
        </p:nvSpPr>
        <p:spPr>
          <a:xfrm>
            <a:off x="6872341" y="2818942"/>
            <a:ext cx="147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1751A6"/>
                </a:solidFill>
              </a:rPr>
              <a:t>then sample: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C1A8C5-BB0D-4A10-B45C-9A2763041EB3}"/>
              </a:ext>
            </a:extLst>
          </p:cNvPr>
          <p:cNvSpPr/>
          <p:nvPr/>
        </p:nvSpPr>
        <p:spPr bwMode="auto">
          <a:xfrm>
            <a:off x="6992011" y="3431167"/>
            <a:ext cx="990600" cy="90517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9pPr>
          </a:lstStyle>
          <a:p>
            <a:pPr defTabSz="914400"/>
            <a:endParaRPr lang="sv-SE" dirty="0">
              <a:latin typeface="Times" charset="0"/>
              <a:ea typeface="Geneva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C3F4ED13-B6DF-463B-830A-FE0B652273E2}"/>
              </a:ext>
            </a:extLst>
          </p:cNvPr>
          <p:cNvSpPr txBox="1"/>
          <p:nvPr/>
        </p:nvSpPr>
        <p:spPr>
          <a:xfrm>
            <a:off x="7286363" y="3652921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panose="02020603050405020304" pitchFamily="18" charset="0"/>
                <a:ea typeface="Geneva" pitchFamily="122" charset="-128"/>
                <a:cs typeface="+mn-cs"/>
              </a:defRPr>
            </a:lvl9pPr>
          </a:lstStyle>
          <a:p>
            <a:r>
              <a:rPr lang="sv-SE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640AFD-5610-488C-B7E9-27B8846AB17A}"/>
              </a:ext>
            </a:extLst>
          </p:cNvPr>
          <p:cNvSpPr txBox="1"/>
          <p:nvPr/>
        </p:nvSpPr>
        <p:spPr>
          <a:xfrm>
            <a:off x="6810181" y="4461999"/>
            <a:ext cx="1921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1751A6"/>
                </a:solidFill>
              </a:rPr>
              <a:t>node features</a:t>
            </a:r>
          </a:p>
        </p:txBody>
      </p:sp>
    </p:spTree>
    <p:extLst>
      <p:ext uri="{BB962C8B-B14F-4D97-AF65-F5344CB8AC3E}">
        <p14:creationId xmlns:p14="http://schemas.microsoft.com/office/powerpoint/2010/main" val="105027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19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There are two main generation schemes used.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4761B6-BA64-4AC2-BACB-47D8E7E228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>
                <a:solidFill>
                  <a:srgbClr val="1751A6"/>
                </a:solidFill>
              </a:rPr>
              <a:t>(1) Single-shot </a:t>
            </a:r>
            <a:r>
              <a:rPr lang="sv-SE" dirty="0"/>
              <a:t>and </a:t>
            </a:r>
            <a:r>
              <a:rPr lang="sv-SE" b="1" dirty="0">
                <a:solidFill>
                  <a:schemeClr val="accent4"/>
                </a:solidFill>
              </a:rPr>
              <a:t>(2) iterative (autoregressive)</a:t>
            </a:r>
            <a:endParaRPr lang="sv-SE" dirty="0">
              <a:solidFill>
                <a:schemeClr val="accent4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B65634-7AA4-42E5-9FD3-C47596F96074}"/>
              </a:ext>
            </a:extLst>
          </p:cNvPr>
          <p:cNvSpPr/>
          <p:nvPr/>
        </p:nvSpPr>
        <p:spPr>
          <a:xfrm>
            <a:off x="3152775" y="1716794"/>
            <a:ext cx="6360853" cy="601567"/>
          </a:xfrm>
          <a:prstGeom prst="rect">
            <a:avLst/>
          </a:prstGeom>
          <a:solidFill>
            <a:srgbClr val="FFFFFF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DE6325-0F47-46FF-A23F-FDC9D48722C0}"/>
              </a:ext>
            </a:extLst>
          </p:cNvPr>
          <p:cNvSpPr/>
          <p:nvPr/>
        </p:nvSpPr>
        <p:spPr>
          <a:xfrm>
            <a:off x="403552" y="2680442"/>
            <a:ext cx="177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1751A6"/>
                </a:solidFill>
              </a:rPr>
              <a:t>Example:</a:t>
            </a:r>
          </a:p>
          <a:p>
            <a:r>
              <a:rPr lang="en-US" dirty="0" err="1"/>
              <a:t>MolGAN</a:t>
            </a:r>
            <a:endParaRPr lang="sv-S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6DDEF-C9EB-4720-B0EE-891DCA4EC347}"/>
              </a:ext>
            </a:extLst>
          </p:cNvPr>
          <p:cNvSpPr/>
          <p:nvPr/>
        </p:nvSpPr>
        <p:spPr>
          <a:xfrm>
            <a:off x="0" y="6419418"/>
            <a:ext cx="533400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v-SE" sz="10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Cao and Kipf.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arXiv:1805.11973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2018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03AC3F-5552-45F0-9E03-989B049AC3A8}"/>
              </a:ext>
            </a:extLst>
          </p:cNvPr>
          <p:cNvSpPr/>
          <p:nvPr/>
        </p:nvSpPr>
        <p:spPr>
          <a:xfrm>
            <a:off x="8806203" y="6536711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github.com/nicola-decao/MolGAN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D52024-A0AA-4C76-9CE6-9AEB03270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38" y="2794932"/>
            <a:ext cx="8922326" cy="27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17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26C8D86-A879-4313-8A56-BF89290C3E6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D6846-D07E-4389-9221-A622BDA8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</a:t>
            </a:fld>
            <a:endParaRPr lang="sv-SE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C1F6B5-93D0-47BB-A4C6-A42FC810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465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1751A6"/>
                </a:solidFill>
              </a:rPr>
              <a:t>Outline</a:t>
            </a:r>
            <a:endParaRPr lang="sv-SE" sz="3200" b="1" dirty="0">
              <a:solidFill>
                <a:srgbClr val="1751A6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EE2B6-521E-404E-94C6-504895BB089A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9A1C16C-F231-49BA-8954-FD488BC72C30}"/>
              </a:ext>
            </a:extLst>
          </p:cNvPr>
          <p:cNvSpPr txBox="1">
            <a:spLocks/>
          </p:cNvSpPr>
          <p:nvPr/>
        </p:nvSpPr>
        <p:spPr>
          <a:xfrm>
            <a:off x="838200" y="1579418"/>
            <a:ext cx="10515600" cy="3722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rgbClr val="1751A6"/>
                </a:solidFill>
                <a:latin typeface="+mn-lt"/>
              </a:rPr>
              <a:t>Introduction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rgbClr val="1751A6"/>
                </a:solidFill>
                <a:latin typeface="+mn-lt"/>
              </a:rPr>
              <a:t>Building &amp; benchmarking molecular deep generative models (DGMs)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rgbClr val="1751A6"/>
                </a:solidFill>
                <a:latin typeface="+mn-lt"/>
              </a:rPr>
              <a:t>Exciting applications of molecular DGMs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sz="2400" b="1" dirty="0">
                <a:solidFill>
                  <a:srgbClr val="1751A6"/>
                </a:solidFill>
                <a:latin typeface="+mn-lt"/>
              </a:rPr>
              <a:t>Summary &amp; outlook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solidFill>
                  <a:srgbClr val="1751A6"/>
                </a:solidFill>
                <a:latin typeface="+mn-lt"/>
              </a:rPr>
              <a:t>Acknowledgments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solidFill>
                  <a:srgbClr val="1751A6"/>
                </a:solidFill>
                <a:latin typeface="+mn-lt"/>
              </a:rPr>
              <a:t>References for further reading</a:t>
            </a:r>
            <a:endParaRPr lang="en-US" sz="2400" b="1" dirty="0">
              <a:solidFill>
                <a:srgbClr val="1751A6"/>
              </a:solidFill>
            </a:endParaRPr>
          </a:p>
          <a:p>
            <a:pPr marL="1028700" lvl="1" indent="-571500">
              <a:lnSpc>
                <a:spcPct val="150000"/>
              </a:lnSpc>
              <a:buFont typeface="+mj-lt"/>
              <a:buAutoNum type="romanLcPeriod"/>
            </a:pPr>
            <a:endParaRPr lang="en-US" sz="2400" dirty="0">
              <a:solidFill>
                <a:srgbClr val="1751A6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01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20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There are two main generation schemes used.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4761B6-BA64-4AC2-BACB-47D8E7E228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>
                <a:solidFill>
                  <a:srgbClr val="1751A6"/>
                </a:solidFill>
              </a:rPr>
              <a:t>(1) Single-shot </a:t>
            </a:r>
            <a:r>
              <a:rPr lang="sv-SE" dirty="0"/>
              <a:t>and </a:t>
            </a:r>
            <a:r>
              <a:rPr lang="sv-SE" b="1" dirty="0">
                <a:solidFill>
                  <a:schemeClr val="accent4"/>
                </a:solidFill>
              </a:rPr>
              <a:t>(2) iterative (autoregressive)</a:t>
            </a:r>
            <a:endParaRPr lang="sv-SE" dirty="0">
              <a:solidFill>
                <a:schemeClr val="accent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AC5AEA-1EF7-42D5-A23D-7B429560993A}"/>
              </a:ext>
            </a:extLst>
          </p:cNvPr>
          <p:cNvSpPr/>
          <p:nvPr/>
        </p:nvSpPr>
        <p:spPr>
          <a:xfrm>
            <a:off x="647701" y="1825625"/>
            <a:ext cx="3124200" cy="601567"/>
          </a:xfrm>
          <a:prstGeom prst="rect">
            <a:avLst/>
          </a:prstGeom>
          <a:solidFill>
            <a:srgbClr val="FFFFFF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713866-327E-446A-ADBF-0598017D287D}"/>
              </a:ext>
            </a:extLst>
          </p:cNvPr>
          <p:cNvCxnSpPr>
            <a:cxnSpLocks/>
          </p:cNvCxnSpPr>
          <p:nvPr/>
        </p:nvCxnSpPr>
        <p:spPr>
          <a:xfrm>
            <a:off x="7888306" y="3938845"/>
            <a:ext cx="0" cy="2938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DE33CB-8103-4AF0-86F2-87195C0CF7C2}"/>
              </a:ext>
            </a:extLst>
          </p:cNvPr>
          <p:cNvCxnSpPr>
            <a:cxnSpLocks/>
          </p:cNvCxnSpPr>
          <p:nvPr/>
        </p:nvCxnSpPr>
        <p:spPr>
          <a:xfrm>
            <a:off x="6881619" y="3956501"/>
            <a:ext cx="0" cy="2938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C0E623-7CA6-4F66-936C-03A88BBDA29F}"/>
              </a:ext>
            </a:extLst>
          </p:cNvPr>
          <p:cNvCxnSpPr>
            <a:cxnSpLocks/>
          </p:cNvCxnSpPr>
          <p:nvPr/>
        </p:nvCxnSpPr>
        <p:spPr>
          <a:xfrm flipV="1">
            <a:off x="7094136" y="4224118"/>
            <a:ext cx="265641" cy="15245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9374A4-C4C8-42DA-91A1-8A24B8EE6E02}"/>
              </a:ext>
            </a:extLst>
          </p:cNvPr>
          <p:cNvCxnSpPr>
            <a:cxnSpLocks/>
          </p:cNvCxnSpPr>
          <p:nvPr/>
        </p:nvCxnSpPr>
        <p:spPr>
          <a:xfrm flipH="1" flipV="1">
            <a:off x="7102072" y="3820638"/>
            <a:ext cx="249766" cy="14394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01F8989-C50B-4F69-A889-97F31F448CB4}"/>
              </a:ext>
            </a:extLst>
          </p:cNvPr>
          <p:cNvSpPr/>
          <p:nvPr/>
        </p:nvSpPr>
        <p:spPr>
          <a:xfrm>
            <a:off x="5037599" y="337784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 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30EBB0-A9EB-4482-A329-26DA55AF73FE}"/>
              </a:ext>
            </a:extLst>
          </p:cNvPr>
          <p:cNvCxnSpPr>
            <a:cxnSpLocks/>
          </p:cNvCxnSpPr>
          <p:nvPr/>
        </p:nvCxnSpPr>
        <p:spPr>
          <a:xfrm>
            <a:off x="6896439" y="3423050"/>
            <a:ext cx="189653" cy="1023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EADE25-6CF7-42AA-9BE4-E76657F1B4AE}"/>
              </a:ext>
            </a:extLst>
          </p:cNvPr>
          <p:cNvCxnSpPr>
            <a:cxnSpLocks/>
          </p:cNvCxnSpPr>
          <p:nvPr/>
        </p:nvCxnSpPr>
        <p:spPr>
          <a:xfrm>
            <a:off x="6896439" y="3394563"/>
            <a:ext cx="189653" cy="1023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564F98-A231-4E82-ACE0-606767B74AC8}"/>
              </a:ext>
            </a:extLst>
          </p:cNvPr>
          <p:cNvCxnSpPr>
            <a:cxnSpLocks/>
          </p:cNvCxnSpPr>
          <p:nvPr/>
        </p:nvCxnSpPr>
        <p:spPr>
          <a:xfrm flipH="1">
            <a:off x="7142839" y="3397788"/>
            <a:ext cx="194869" cy="11811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E815EC-7C67-4FB3-8D23-200B8D966C87}"/>
              </a:ext>
            </a:extLst>
          </p:cNvPr>
          <p:cNvCxnSpPr>
            <a:cxnSpLocks/>
          </p:cNvCxnSpPr>
          <p:nvPr/>
        </p:nvCxnSpPr>
        <p:spPr>
          <a:xfrm flipV="1">
            <a:off x="7107258" y="3512674"/>
            <a:ext cx="0" cy="2667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5902C2-756F-4094-908B-D464C7E12D3E}"/>
              </a:ext>
            </a:extLst>
          </p:cNvPr>
          <p:cNvCxnSpPr>
            <a:cxnSpLocks/>
          </p:cNvCxnSpPr>
          <p:nvPr/>
        </p:nvCxnSpPr>
        <p:spPr>
          <a:xfrm flipV="1">
            <a:off x="6841617" y="3810790"/>
            <a:ext cx="249767" cy="13791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DE43EC4-53B7-4154-9571-867BEDFD6BDB}"/>
              </a:ext>
            </a:extLst>
          </p:cNvPr>
          <p:cNvCxnSpPr>
            <a:cxnSpLocks/>
          </p:cNvCxnSpPr>
          <p:nvPr/>
        </p:nvCxnSpPr>
        <p:spPr>
          <a:xfrm>
            <a:off x="6847966" y="3963191"/>
            <a:ext cx="0" cy="2938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DC07037-B3EC-42A3-AA5A-9C3B05670D7D}"/>
              </a:ext>
            </a:extLst>
          </p:cNvPr>
          <p:cNvCxnSpPr>
            <a:cxnSpLocks/>
          </p:cNvCxnSpPr>
          <p:nvPr/>
        </p:nvCxnSpPr>
        <p:spPr>
          <a:xfrm>
            <a:off x="6847967" y="4250665"/>
            <a:ext cx="249767" cy="15245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0F8B51-94CA-4BD7-BB42-8D8738079D84}"/>
              </a:ext>
            </a:extLst>
          </p:cNvPr>
          <p:cNvCxnSpPr>
            <a:cxnSpLocks/>
          </p:cNvCxnSpPr>
          <p:nvPr/>
        </p:nvCxnSpPr>
        <p:spPr>
          <a:xfrm flipV="1">
            <a:off x="7091384" y="4263366"/>
            <a:ext cx="265641" cy="15245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BB09E61-A4CC-4927-B228-387950ECDB62}"/>
              </a:ext>
            </a:extLst>
          </p:cNvPr>
          <p:cNvCxnSpPr>
            <a:cxnSpLocks/>
          </p:cNvCxnSpPr>
          <p:nvPr/>
        </p:nvCxnSpPr>
        <p:spPr>
          <a:xfrm flipV="1">
            <a:off x="7347499" y="3941995"/>
            <a:ext cx="0" cy="31502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CCB705-247C-47D7-B0B0-40DDF138D7A2}"/>
              </a:ext>
            </a:extLst>
          </p:cNvPr>
          <p:cNvCxnSpPr>
            <a:cxnSpLocks/>
          </p:cNvCxnSpPr>
          <p:nvPr/>
        </p:nvCxnSpPr>
        <p:spPr>
          <a:xfrm flipH="1" flipV="1">
            <a:off x="7114667" y="3794896"/>
            <a:ext cx="249766" cy="14394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2A2961-3AA2-4231-9C53-471B886E39A7}"/>
              </a:ext>
            </a:extLst>
          </p:cNvPr>
          <p:cNvCxnSpPr>
            <a:cxnSpLocks/>
          </p:cNvCxnSpPr>
          <p:nvPr/>
        </p:nvCxnSpPr>
        <p:spPr>
          <a:xfrm flipH="1">
            <a:off x="7357024" y="3843540"/>
            <a:ext cx="190500" cy="11330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C3E7FE-F058-4B23-BFDC-8AF2C58296A8}"/>
              </a:ext>
            </a:extLst>
          </p:cNvPr>
          <p:cNvCxnSpPr>
            <a:cxnSpLocks/>
          </p:cNvCxnSpPr>
          <p:nvPr/>
        </p:nvCxnSpPr>
        <p:spPr>
          <a:xfrm flipH="1" flipV="1">
            <a:off x="7625840" y="3813427"/>
            <a:ext cx="249766" cy="14394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4339A7-E5CA-4D0B-BE7C-C8A969A5E939}"/>
              </a:ext>
            </a:extLst>
          </p:cNvPr>
          <p:cNvCxnSpPr>
            <a:cxnSpLocks/>
          </p:cNvCxnSpPr>
          <p:nvPr/>
        </p:nvCxnSpPr>
        <p:spPr>
          <a:xfrm>
            <a:off x="7853381" y="3941996"/>
            <a:ext cx="0" cy="293825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BE7A82-69CE-4358-AE8C-CFAF6C4BDCA3}"/>
              </a:ext>
            </a:extLst>
          </p:cNvPr>
          <p:cNvCxnSpPr>
            <a:cxnSpLocks/>
          </p:cNvCxnSpPr>
          <p:nvPr/>
        </p:nvCxnSpPr>
        <p:spPr>
          <a:xfrm flipV="1">
            <a:off x="7860276" y="3806695"/>
            <a:ext cx="265641" cy="152458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89DCEC1-90FC-4B69-B228-3CEE08476D43}"/>
              </a:ext>
            </a:extLst>
          </p:cNvPr>
          <p:cNvSpPr/>
          <p:nvPr/>
        </p:nvSpPr>
        <p:spPr>
          <a:xfrm>
            <a:off x="6778978" y="3306179"/>
            <a:ext cx="159944" cy="152458"/>
          </a:xfrm>
          <a:prstGeom prst="ellipse">
            <a:avLst/>
          </a:prstGeom>
          <a:solidFill>
            <a:srgbClr val="FBE5D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3A8B31C-DBB2-428D-A668-598C5301896A}"/>
              </a:ext>
            </a:extLst>
          </p:cNvPr>
          <p:cNvSpPr/>
          <p:nvPr/>
        </p:nvSpPr>
        <p:spPr>
          <a:xfrm>
            <a:off x="7027172" y="3458637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CC4FA0-8A3C-4A51-BC55-F6A9384C4E9D}"/>
              </a:ext>
            </a:extLst>
          </p:cNvPr>
          <p:cNvSpPr/>
          <p:nvPr/>
        </p:nvSpPr>
        <p:spPr>
          <a:xfrm>
            <a:off x="7275366" y="3306179"/>
            <a:ext cx="159944" cy="152458"/>
          </a:xfrm>
          <a:prstGeom prst="ellipse">
            <a:avLst/>
          </a:prstGeom>
          <a:solidFill>
            <a:srgbClr val="FBE5D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881B39-F63D-4F62-9CB8-95C087F31F21}"/>
              </a:ext>
            </a:extLst>
          </p:cNvPr>
          <p:cNvSpPr/>
          <p:nvPr/>
        </p:nvSpPr>
        <p:spPr>
          <a:xfrm>
            <a:off x="7027172" y="3733803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B88071-D6D4-4642-B239-D2C6B727F3CB}"/>
              </a:ext>
            </a:extLst>
          </p:cNvPr>
          <p:cNvSpPr/>
          <p:nvPr/>
        </p:nvSpPr>
        <p:spPr>
          <a:xfrm>
            <a:off x="6778978" y="3886261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16C5BB6-7438-41FE-AFD3-49A591E08EED}"/>
              </a:ext>
            </a:extLst>
          </p:cNvPr>
          <p:cNvSpPr/>
          <p:nvPr/>
        </p:nvSpPr>
        <p:spPr>
          <a:xfrm>
            <a:off x="6778978" y="4157861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D57054-9589-4F12-88B5-D22AA88E6577}"/>
              </a:ext>
            </a:extLst>
          </p:cNvPr>
          <p:cNvSpPr/>
          <p:nvPr/>
        </p:nvSpPr>
        <p:spPr>
          <a:xfrm>
            <a:off x="7027172" y="4314554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3EE721A-605E-408D-B44E-FA4805B4A2B5}"/>
              </a:ext>
            </a:extLst>
          </p:cNvPr>
          <p:cNvSpPr/>
          <p:nvPr/>
        </p:nvSpPr>
        <p:spPr>
          <a:xfrm>
            <a:off x="7263014" y="4160339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488099D-9839-4F46-B64C-1298E3FC4EA8}"/>
              </a:ext>
            </a:extLst>
          </p:cNvPr>
          <p:cNvSpPr/>
          <p:nvPr/>
        </p:nvSpPr>
        <p:spPr>
          <a:xfrm>
            <a:off x="7259839" y="3881331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4FE1E66-188A-4018-8FE6-D97FF07670BB}"/>
              </a:ext>
            </a:extLst>
          </p:cNvPr>
          <p:cNvSpPr/>
          <p:nvPr/>
        </p:nvSpPr>
        <p:spPr>
          <a:xfrm>
            <a:off x="7531429" y="3745806"/>
            <a:ext cx="159944" cy="152458"/>
          </a:xfrm>
          <a:prstGeom prst="ellipse">
            <a:avLst/>
          </a:prstGeom>
          <a:solidFill>
            <a:srgbClr val="FBE5D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2F8D5FC-0950-477D-86F8-159293E73A95}"/>
              </a:ext>
            </a:extLst>
          </p:cNvPr>
          <p:cNvSpPr/>
          <p:nvPr/>
        </p:nvSpPr>
        <p:spPr>
          <a:xfrm>
            <a:off x="7781854" y="3881331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76A1DBF-80DE-4F8E-9762-CCE8F8B8F820}"/>
              </a:ext>
            </a:extLst>
          </p:cNvPr>
          <p:cNvSpPr/>
          <p:nvPr/>
        </p:nvSpPr>
        <p:spPr>
          <a:xfrm>
            <a:off x="7786087" y="4174096"/>
            <a:ext cx="159944" cy="152458"/>
          </a:xfrm>
          <a:prstGeom prst="ellipse">
            <a:avLst/>
          </a:prstGeom>
          <a:solidFill>
            <a:srgbClr val="FBE5D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BF8775C-9762-479C-8325-19F9495CDD7C}"/>
              </a:ext>
            </a:extLst>
          </p:cNvPr>
          <p:cNvSpPr/>
          <p:nvPr/>
        </p:nvSpPr>
        <p:spPr>
          <a:xfrm>
            <a:off x="8008509" y="3753214"/>
            <a:ext cx="159944" cy="152458"/>
          </a:xfrm>
          <a:prstGeom prst="ellipse">
            <a:avLst/>
          </a:prstGeom>
          <a:solidFill>
            <a:srgbClr val="EEEEE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278888A-2CAB-4418-ADA0-321F8213ED79}"/>
              </a:ext>
            </a:extLst>
          </p:cNvPr>
          <p:cNvSpPr/>
          <p:nvPr/>
        </p:nvSpPr>
        <p:spPr>
          <a:xfrm>
            <a:off x="4271086" y="3211731"/>
            <a:ext cx="1824915" cy="13490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molecular generative model</a:t>
            </a:r>
            <a:endParaRPr lang="sv-SE" dirty="0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C8B78D91-6E57-4275-8CE9-C0A931E58E3B}"/>
              </a:ext>
            </a:extLst>
          </p:cNvPr>
          <p:cNvSpPr/>
          <p:nvPr/>
        </p:nvSpPr>
        <p:spPr>
          <a:xfrm>
            <a:off x="6174884" y="3683306"/>
            <a:ext cx="458572" cy="33855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390BF9-0E59-49B3-AD90-BFC0DE79F6F7}"/>
              </a:ext>
            </a:extLst>
          </p:cNvPr>
          <p:cNvSpPr txBox="1"/>
          <p:nvPr/>
        </p:nvSpPr>
        <p:spPr>
          <a:xfrm>
            <a:off x="7102072" y="2818942"/>
            <a:ext cx="128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>
                <a:solidFill>
                  <a:srgbClr val="0E3754"/>
                </a:solidFill>
              </a:rPr>
              <a:t>sample</a:t>
            </a:r>
            <a:endParaRPr lang="sv-SE" dirty="0">
              <a:solidFill>
                <a:srgbClr val="0E37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73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8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5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45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5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9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5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2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35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35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65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8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95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1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25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21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There are two main generation schemes used.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4761B6-BA64-4AC2-BACB-47D8E7E228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>
                <a:solidFill>
                  <a:srgbClr val="1751A6"/>
                </a:solidFill>
              </a:rPr>
              <a:t>(1) Single-shot </a:t>
            </a:r>
            <a:r>
              <a:rPr lang="sv-SE" dirty="0"/>
              <a:t>and </a:t>
            </a:r>
            <a:r>
              <a:rPr lang="sv-SE" b="1" dirty="0">
                <a:solidFill>
                  <a:schemeClr val="accent4"/>
                </a:solidFill>
              </a:rPr>
              <a:t>(2) iterative (autoregressive)</a:t>
            </a:r>
            <a:endParaRPr lang="sv-SE" dirty="0">
              <a:solidFill>
                <a:schemeClr val="accent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AC5AEA-1EF7-42D5-A23D-7B429560993A}"/>
              </a:ext>
            </a:extLst>
          </p:cNvPr>
          <p:cNvSpPr/>
          <p:nvPr/>
        </p:nvSpPr>
        <p:spPr>
          <a:xfrm>
            <a:off x="647701" y="1825625"/>
            <a:ext cx="3124200" cy="601567"/>
          </a:xfrm>
          <a:prstGeom prst="rect">
            <a:avLst/>
          </a:prstGeom>
          <a:solidFill>
            <a:srgbClr val="FFFFFF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52980C-1B4D-496A-B5F1-429AFBC1DD5A}"/>
              </a:ext>
            </a:extLst>
          </p:cNvPr>
          <p:cNvSpPr/>
          <p:nvPr/>
        </p:nvSpPr>
        <p:spPr>
          <a:xfrm>
            <a:off x="8343" y="6412612"/>
            <a:ext cx="5334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v-SE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Mercado et al.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Mach. Learn.: Sci. Technol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342FD3-8BFE-4C12-A08D-5833D2393DF5}"/>
              </a:ext>
            </a:extLst>
          </p:cNvPr>
          <p:cNvSpPr/>
          <p:nvPr/>
        </p:nvSpPr>
        <p:spPr>
          <a:xfrm>
            <a:off x="8210550" y="6522005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github.com/MolecularAI/GraphINVENT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F0B5C4-45C1-444B-9569-38B0B0A833AC}"/>
              </a:ext>
            </a:extLst>
          </p:cNvPr>
          <p:cNvSpPr/>
          <p:nvPr/>
        </p:nvSpPr>
        <p:spPr>
          <a:xfrm>
            <a:off x="1578499" y="2711809"/>
            <a:ext cx="177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1751A6"/>
                </a:solidFill>
              </a:rPr>
              <a:t>Example:</a:t>
            </a:r>
            <a:endParaRPr lang="sv-SE" dirty="0">
              <a:solidFill>
                <a:schemeClr val="accent6"/>
              </a:solidFill>
            </a:endParaRPr>
          </a:p>
          <a:p>
            <a:r>
              <a:rPr lang="en-US" dirty="0"/>
              <a:t>GraphINVENT</a:t>
            </a:r>
            <a:endParaRPr lang="sv-SE" dirty="0"/>
          </a:p>
        </p:txBody>
      </p:sp>
      <p:pic>
        <p:nvPicPr>
          <p:cNvPr id="47" name="Picture 46" descr="A close up of a map&#10;&#10;Description automatically generated">
            <a:extLst>
              <a:ext uri="{FF2B5EF4-FFF2-40B4-BE49-F238E27FC236}">
                <a16:creationId xmlns:a16="http://schemas.microsoft.com/office/drawing/2014/main" id="{6A86A93B-EF4A-4EF9-BE96-AA308996D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212" y="2711809"/>
            <a:ext cx="4009576" cy="27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22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There are two main generation schemes used.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4761B6-BA64-4AC2-BACB-47D8E7E228B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v-SE" b="1" dirty="0">
                <a:solidFill>
                  <a:srgbClr val="1751A6"/>
                </a:solidFill>
              </a:rPr>
              <a:t>(1) Single-shot </a:t>
            </a:r>
            <a:r>
              <a:rPr lang="sv-SE" dirty="0"/>
              <a:t>and </a:t>
            </a:r>
            <a:r>
              <a:rPr lang="sv-SE" b="1" dirty="0">
                <a:solidFill>
                  <a:schemeClr val="accent4"/>
                </a:solidFill>
              </a:rPr>
              <a:t>(2) iterative (autoregressive)</a:t>
            </a:r>
            <a:endParaRPr lang="sv-SE" dirty="0">
              <a:solidFill>
                <a:schemeClr val="accent4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AC5AEA-1EF7-42D5-A23D-7B429560993A}"/>
              </a:ext>
            </a:extLst>
          </p:cNvPr>
          <p:cNvSpPr/>
          <p:nvPr/>
        </p:nvSpPr>
        <p:spPr>
          <a:xfrm>
            <a:off x="647701" y="1825625"/>
            <a:ext cx="3124200" cy="601567"/>
          </a:xfrm>
          <a:prstGeom prst="rect">
            <a:avLst/>
          </a:prstGeom>
          <a:solidFill>
            <a:srgbClr val="FFFFFF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3" name="Picture 2" descr="cover image">
            <a:extLst>
              <a:ext uri="{FF2B5EF4-FFF2-40B4-BE49-F238E27FC236}">
                <a16:creationId xmlns:a16="http://schemas.microsoft.com/office/drawing/2014/main" id="{379A1DD9-EFD1-43B9-AB75-E64925E4B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291" y="2730202"/>
            <a:ext cx="4997767" cy="239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452980C-1B4D-496A-B5F1-429AFBC1DD5A}"/>
              </a:ext>
            </a:extLst>
          </p:cNvPr>
          <p:cNvSpPr/>
          <p:nvPr/>
        </p:nvSpPr>
        <p:spPr>
          <a:xfrm>
            <a:off x="8343" y="6412612"/>
            <a:ext cx="5334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v-SE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Mercado et al.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Mach. Learn.: Sci. Technol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342FD3-8BFE-4C12-A08D-5833D2393DF5}"/>
              </a:ext>
            </a:extLst>
          </p:cNvPr>
          <p:cNvSpPr/>
          <p:nvPr/>
        </p:nvSpPr>
        <p:spPr>
          <a:xfrm>
            <a:off x="8210550" y="6522005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github.com/MolecularAI/GraphINVENT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F0B5C4-45C1-444B-9569-38B0B0A833AC}"/>
              </a:ext>
            </a:extLst>
          </p:cNvPr>
          <p:cNvSpPr/>
          <p:nvPr/>
        </p:nvSpPr>
        <p:spPr>
          <a:xfrm>
            <a:off x="437386" y="2681215"/>
            <a:ext cx="177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1751A6"/>
                </a:solidFill>
              </a:rPr>
              <a:t>Example:</a:t>
            </a:r>
            <a:endParaRPr lang="sv-SE" dirty="0">
              <a:solidFill>
                <a:schemeClr val="accent6"/>
              </a:solidFill>
            </a:endParaRPr>
          </a:p>
          <a:p>
            <a:r>
              <a:rPr lang="en-US" dirty="0"/>
              <a:t>GraphINVENT</a:t>
            </a:r>
            <a:endParaRPr lang="sv-SE" dirty="0"/>
          </a:p>
        </p:txBody>
      </p:sp>
      <p:pic>
        <p:nvPicPr>
          <p:cNvPr id="47" name="Picture 46" descr="A close up of a map&#10;&#10;Description automatically generated">
            <a:extLst>
              <a:ext uri="{FF2B5EF4-FFF2-40B4-BE49-F238E27FC236}">
                <a16:creationId xmlns:a16="http://schemas.microsoft.com/office/drawing/2014/main" id="{6A86A93B-EF4A-4EF9-BE96-AA308996D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993" y="2378075"/>
            <a:ext cx="3597662" cy="2490132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D32A05C-E906-4474-B44E-2122BDF69178}"/>
              </a:ext>
            </a:extLst>
          </p:cNvPr>
          <p:cNvSpPr/>
          <p:nvPr/>
        </p:nvSpPr>
        <p:spPr>
          <a:xfrm>
            <a:off x="4812138" y="2543951"/>
            <a:ext cx="1122836" cy="737584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sz="1400" b="1" dirty="0">
                <a:solidFill>
                  <a:schemeClr val="tx2"/>
                </a:solidFill>
              </a:rPr>
              <a:t>(H</a:t>
            </a:r>
            <a:r>
              <a:rPr lang="sv-SE" sz="1400" b="1" baseline="30000" dirty="0">
                <a:solidFill>
                  <a:schemeClr val="tx2"/>
                </a:solidFill>
              </a:rPr>
              <a:t>L</a:t>
            </a:r>
            <a:r>
              <a:rPr lang="sv-SE" sz="1400" b="1" dirty="0">
                <a:solidFill>
                  <a:schemeClr val="tx2"/>
                </a:solidFill>
              </a:rPr>
              <a:t>, g)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957848D-49F8-40CD-9A1D-A30AEFC84082}"/>
              </a:ext>
            </a:extLst>
          </p:cNvPr>
          <p:cNvSpPr/>
          <p:nvPr/>
        </p:nvSpPr>
        <p:spPr>
          <a:xfrm>
            <a:off x="2150571" y="2516615"/>
            <a:ext cx="1122836" cy="737584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sz="1400" b="1" dirty="0">
                <a:solidFill>
                  <a:schemeClr val="tx2"/>
                </a:solidFill>
              </a:rPr>
              <a:t>(X, A)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0C3246F-4545-4D4F-B63A-165F23F113D1}"/>
              </a:ext>
            </a:extLst>
          </p:cNvPr>
          <p:cNvSpPr/>
          <p:nvPr/>
        </p:nvSpPr>
        <p:spPr>
          <a:xfrm>
            <a:off x="3457478" y="2575405"/>
            <a:ext cx="1086128" cy="674676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sz="1400" b="1" dirty="0">
                <a:solidFill>
                  <a:schemeClr val="bg2"/>
                </a:solidFill>
                <a:latin typeface="Arial"/>
              </a:rPr>
              <a:t>GNN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BD491DDB-93AD-41CB-97DE-15BAE8F5AD20}"/>
              </a:ext>
            </a:extLst>
          </p:cNvPr>
          <p:cNvSpPr/>
          <p:nvPr/>
        </p:nvSpPr>
        <p:spPr>
          <a:xfrm>
            <a:off x="3000908" y="2758112"/>
            <a:ext cx="382874" cy="30926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sv-SE" sz="1400">
              <a:solidFill>
                <a:schemeClr val="accent6"/>
              </a:solidFill>
              <a:latin typeface="Arial"/>
            </a:endParaRP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027CFCE-7685-42D8-9594-03BCFCF01B37}"/>
              </a:ext>
            </a:extLst>
          </p:cNvPr>
          <p:cNvSpPr/>
          <p:nvPr/>
        </p:nvSpPr>
        <p:spPr>
          <a:xfrm>
            <a:off x="4616920" y="2758112"/>
            <a:ext cx="382874" cy="30926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sv-SE" sz="1400">
              <a:solidFill>
                <a:schemeClr val="accent6"/>
              </a:solidFill>
              <a:latin typeface="Arial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CE8A870-62E5-4FB3-9E2F-770A5F09520F}"/>
              </a:ext>
            </a:extLst>
          </p:cNvPr>
          <p:cNvSpPr/>
          <p:nvPr/>
        </p:nvSpPr>
        <p:spPr>
          <a:xfrm>
            <a:off x="3394828" y="3727266"/>
            <a:ext cx="1122836" cy="737584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sz="1400" b="1" dirty="0">
                <a:solidFill>
                  <a:srgbClr val="1751A6"/>
                </a:solidFill>
              </a:rPr>
              <a:t>APD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DC842F1-FEDF-4171-A933-FECD1380E47D}"/>
              </a:ext>
            </a:extLst>
          </p:cNvPr>
          <p:cNvSpPr/>
          <p:nvPr/>
        </p:nvSpPr>
        <p:spPr>
          <a:xfrm>
            <a:off x="4816286" y="3761681"/>
            <a:ext cx="1086128" cy="674676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sz="1400" b="1" dirty="0">
                <a:solidFill>
                  <a:schemeClr val="bg2"/>
                </a:solidFill>
                <a:latin typeface="Arial"/>
              </a:rPr>
              <a:t>MLP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70FFA01-99FB-4DD9-93AC-DC26EEEEF19E}"/>
              </a:ext>
            </a:extLst>
          </p:cNvPr>
          <p:cNvSpPr/>
          <p:nvPr/>
        </p:nvSpPr>
        <p:spPr>
          <a:xfrm rot="5400000">
            <a:off x="5172912" y="3294420"/>
            <a:ext cx="382874" cy="30926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sv-SE" sz="1400">
              <a:solidFill>
                <a:schemeClr val="accent6"/>
              </a:solidFill>
              <a:latin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46FEFCC-F958-4BC5-A0F5-513770800991}"/>
              </a:ext>
            </a:extLst>
          </p:cNvPr>
          <p:cNvSpPr/>
          <p:nvPr/>
        </p:nvSpPr>
        <p:spPr>
          <a:xfrm rot="10800000">
            <a:off x="4310271" y="3944387"/>
            <a:ext cx="382874" cy="30926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sv-SE" sz="1400">
              <a:solidFill>
                <a:schemeClr val="accent6"/>
              </a:solidFill>
              <a:latin typeface="Arial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81A0D32-FCB2-4EFC-A613-AE13424409C6}"/>
              </a:ext>
            </a:extLst>
          </p:cNvPr>
          <p:cNvGrpSpPr/>
          <p:nvPr/>
        </p:nvGrpSpPr>
        <p:grpSpPr>
          <a:xfrm>
            <a:off x="2225965" y="2414473"/>
            <a:ext cx="6330093" cy="2182871"/>
            <a:chOff x="701964" y="2414472"/>
            <a:chExt cx="6330093" cy="2182871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B2F94A02-743B-48DB-82BE-A4C8A3DF93E3}"/>
                </a:ext>
              </a:extLst>
            </p:cNvPr>
            <p:cNvSpPr/>
            <p:nvPr/>
          </p:nvSpPr>
          <p:spPr bwMode="auto">
            <a:xfrm>
              <a:off x="5948218" y="2512457"/>
              <a:ext cx="1083839" cy="955796"/>
            </a:xfrm>
            <a:prstGeom prst="roundRect">
              <a:avLst/>
            </a:prstGeom>
            <a:noFill/>
            <a:ln w="19050" cap="flat" cmpd="sng" algn="ctr">
              <a:solidFill>
                <a:srgbClr val="7892FD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sv-SE" sz="2400">
                <a:latin typeface="Times" charset="0"/>
                <a:ea typeface="Geneva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40098C24-C06A-49EB-9E9C-3DE588E8BCF0}"/>
                </a:ext>
              </a:extLst>
            </p:cNvPr>
            <p:cNvSpPr/>
            <p:nvPr/>
          </p:nvSpPr>
          <p:spPr bwMode="auto">
            <a:xfrm>
              <a:off x="701964" y="2414472"/>
              <a:ext cx="3962323" cy="2182871"/>
            </a:xfrm>
            <a:prstGeom prst="roundRect">
              <a:avLst/>
            </a:prstGeom>
            <a:noFill/>
            <a:ln w="19050" cap="flat" cmpd="sng" algn="ctr">
              <a:solidFill>
                <a:srgbClr val="7892FD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sv-SE" sz="2400" dirty="0">
                <a:latin typeface="Times" charset="0"/>
                <a:ea typeface="Geneva" charset="0"/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DF4A46F-2326-45C5-98DE-19982916CA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52625" y="2414472"/>
              <a:ext cx="1752611" cy="979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7892FD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10BD78A-2A0B-4FC1-B429-867440F2AAD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64925" y="3429002"/>
              <a:ext cx="2480820" cy="114347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7892FD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5AD1E9D-3455-41C8-8C2F-B093BC568443}"/>
              </a:ext>
            </a:extLst>
          </p:cNvPr>
          <p:cNvSpPr/>
          <p:nvPr/>
        </p:nvSpPr>
        <p:spPr bwMode="auto">
          <a:xfrm>
            <a:off x="3222256" y="5012172"/>
            <a:ext cx="1905000" cy="1201864"/>
          </a:xfrm>
          <a:prstGeom prst="round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sz="2400">
              <a:solidFill>
                <a:schemeClr val="bg1"/>
              </a:solidFill>
              <a:latin typeface="Times" charset="0"/>
              <a:ea typeface="Geneva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DF30AD-4859-49DD-B965-DC1C93DA07C1}"/>
              </a:ext>
            </a:extLst>
          </p:cNvPr>
          <p:cNvSpPr txBox="1"/>
          <p:nvPr/>
        </p:nvSpPr>
        <p:spPr>
          <a:xfrm>
            <a:off x="3298457" y="5076333"/>
            <a:ext cx="1820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accent3">
                    <a:lumMod val="50000"/>
                  </a:schemeClr>
                </a:solidFill>
              </a:rPr>
              <a:t>possible actions</a:t>
            </a:r>
            <a:r>
              <a:rPr lang="sv-SE" sz="1600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chemeClr val="accent3">
                    <a:lumMod val="50000"/>
                  </a:schemeClr>
                </a:solidFill>
              </a:rPr>
              <a:t>add edge/node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chemeClr val="accent3">
                    <a:lumMod val="50000"/>
                  </a:schemeClr>
                </a:solidFill>
              </a:rPr>
              <a:t>connect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chemeClr val="accent3">
                    <a:lumMod val="50000"/>
                  </a:schemeClr>
                </a:solidFill>
              </a:rPr>
              <a:t>terminate graph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343795-2CB6-4137-BD39-568464168EF2}"/>
              </a:ext>
            </a:extLst>
          </p:cNvPr>
          <p:cNvSpPr txBox="1"/>
          <p:nvPr/>
        </p:nvSpPr>
        <p:spPr>
          <a:xfrm>
            <a:off x="2450707" y="4656849"/>
            <a:ext cx="3311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dirty="0">
                <a:solidFill>
                  <a:srgbClr val="1751A6"/>
                </a:solidFill>
              </a:rPr>
              <a:t> </a:t>
            </a:r>
            <a:r>
              <a:rPr lang="sv-SE" sz="1600" b="1" dirty="0">
                <a:solidFill>
                  <a:srgbClr val="1751A6"/>
                </a:solidFill>
              </a:rPr>
              <a:t>APD</a:t>
            </a:r>
            <a:r>
              <a:rPr lang="sv-SE" sz="1600" dirty="0">
                <a:solidFill>
                  <a:srgbClr val="1751A6"/>
                </a:solidFill>
              </a:rPr>
              <a:t> </a:t>
            </a:r>
            <a:r>
              <a:rPr lang="sv-SE" sz="1600" dirty="0"/>
              <a:t>= action probability distribution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235836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8" grpId="0"/>
      <p:bldP spid="49" grpId="0"/>
      <p:bldP spid="50" grpId="0" animBg="1"/>
      <p:bldP spid="51" grpId="0" animBg="1"/>
      <p:bldP spid="52" grpId="0" animBg="1"/>
      <p:bldP spid="53" grpId="0"/>
      <p:bldP spid="54" grpId="0" animBg="1"/>
      <p:bldP spid="55" grpId="0" animBg="1"/>
      <p:bldP spid="56" grpId="0" animBg="1"/>
      <p:bldP spid="62" grpId="0" animBg="1"/>
      <p:bldP spid="63" grpId="0"/>
      <p:bldP spid="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23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Optimizing for desired properties is a complex, multi-objective task.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82C4DC-86EF-438A-AF43-B39C059620A8}"/>
              </a:ext>
            </a:extLst>
          </p:cNvPr>
          <p:cNvSpPr/>
          <p:nvPr/>
        </p:nvSpPr>
        <p:spPr>
          <a:xfrm>
            <a:off x="1156956" y="1471361"/>
            <a:ext cx="3013869" cy="60156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44183353-3FA4-485C-8CF4-D1ED4896BBB7}"/>
              </a:ext>
            </a:extLst>
          </p:cNvPr>
          <p:cNvSpPr/>
          <p:nvPr/>
        </p:nvSpPr>
        <p:spPr>
          <a:xfrm>
            <a:off x="5272635" y="3590854"/>
            <a:ext cx="1563329" cy="1130710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b="1" dirty="0">
                <a:latin typeface="3ds" panose="02000503020000020004" pitchFamily="2" charset="0"/>
              </a:rPr>
              <a:t>Protein </a:t>
            </a:r>
            <a:r>
              <a:rPr lang="sv-SE" b="1" dirty="0" err="1">
                <a:latin typeface="3ds" panose="02000503020000020004" pitchFamily="2" charset="0"/>
              </a:rPr>
              <a:t>target</a:t>
            </a:r>
            <a:endParaRPr lang="sv-SE" b="1" dirty="0">
              <a:latin typeface="3ds" panose="02000503020000020004" pitchFamily="2" charset="0"/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6701627B-9B8D-4F7B-B96E-ABAF43BE19B2}"/>
              </a:ext>
            </a:extLst>
          </p:cNvPr>
          <p:cNvSpPr/>
          <p:nvPr/>
        </p:nvSpPr>
        <p:spPr>
          <a:xfrm>
            <a:off x="6477086" y="3629866"/>
            <a:ext cx="299884" cy="270387"/>
          </a:xfrm>
          <a:prstGeom prst="clou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v-SE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A523A266-B15D-40CB-A25C-98A3D4BBF3C8}"/>
              </a:ext>
            </a:extLst>
          </p:cNvPr>
          <p:cNvSpPr/>
          <p:nvPr/>
        </p:nvSpPr>
        <p:spPr>
          <a:xfrm>
            <a:off x="8892749" y="3271603"/>
            <a:ext cx="299884" cy="270387"/>
          </a:xfrm>
          <a:prstGeom prst="cloud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v-S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64F964-C7A2-4875-9CCD-D76C7B8FFE2B}"/>
              </a:ext>
            </a:extLst>
          </p:cNvPr>
          <p:cNvSpPr/>
          <p:nvPr/>
        </p:nvSpPr>
        <p:spPr>
          <a:xfrm>
            <a:off x="5426793" y="3196675"/>
            <a:ext cx="128458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400" b="1" dirty="0" err="1">
                <a:latin typeface="3ds" panose="02000503020000020004" pitchFamily="2" charset="0"/>
              </a:rPr>
              <a:t>binding</a:t>
            </a:r>
            <a:r>
              <a:rPr lang="sv-SE" sz="1400" b="1" dirty="0">
                <a:latin typeface="3ds" panose="02000503020000020004" pitchFamily="2" charset="0"/>
              </a:rPr>
              <a:t> pocket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773198-9E23-40F3-82C1-15A7B6ED883D}"/>
              </a:ext>
            </a:extLst>
          </p:cNvPr>
          <p:cNvSpPr/>
          <p:nvPr/>
        </p:nvSpPr>
        <p:spPr>
          <a:xfrm>
            <a:off x="8906739" y="3689260"/>
            <a:ext cx="171226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400" b="1" dirty="0" err="1">
                <a:latin typeface="3ds" panose="02000503020000020004" pitchFamily="2" charset="0"/>
              </a:rPr>
              <a:t>candidate</a:t>
            </a:r>
            <a:r>
              <a:rPr lang="sv-SE" sz="1400" b="1" dirty="0">
                <a:latin typeface="3ds" panose="02000503020000020004" pitchFamily="2" charset="0"/>
              </a:rPr>
              <a:t> </a:t>
            </a:r>
            <a:r>
              <a:rPr lang="sv-SE" sz="1400" b="1" dirty="0" err="1">
                <a:latin typeface="3ds" panose="02000503020000020004" pitchFamily="2" charset="0"/>
              </a:rPr>
              <a:t>molecules</a:t>
            </a:r>
            <a:endParaRPr lang="sv-SE" sz="1400" b="1" dirty="0">
              <a:latin typeface="3ds" panose="02000503020000020004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42E906-1F9C-4620-9B46-49F9BD7B8044}"/>
              </a:ext>
            </a:extLst>
          </p:cNvPr>
          <p:cNvSpPr/>
          <p:nvPr/>
        </p:nvSpPr>
        <p:spPr>
          <a:xfrm>
            <a:off x="9526930" y="3071314"/>
            <a:ext cx="280219" cy="2212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v-SE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7106B12-C321-4DAD-AD23-8ED907E626A3}"/>
              </a:ext>
            </a:extLst>
          </p:cNvPr>
          <p:cNvSpPr/>
          <p:nvPr/>
        </p:nvSpPr>
        <p:spPr>
          <a:xfrm>
            <a:off x="9310620" y="2572897"/>
            <a:ext cx="265471" cy="240890"/>
          </a:xfrm>
          <a:prstGeom prst="triangle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v-SE"/>
          </a:p>
        </p:txBody>
      </p:sp>
      <p:sp>
        <p:nvSpPr>
          <p:cNvPr id="15" name="Explosion: 8 Points 14">
            <a:extLst>
              <a:ext uri="{FF2B5EF4-FFF2-40B4-BE49-F238E27FC236}">
                <a16:creationId xmlns:a16="http://schemas.microsoft.com/office/drawing/2014/main" id="{48A3B745-2E64-47B0-A66A-133E29069D44}"/>
              </a:ext>
            </a:extLst>
          </p:cNvPr>
          <p:cNvSpPr/>
          <p:nvPr/>
        </p:nvSpPr>
        <p:spPr>
          <a:xfrm>
            <a:off x="10141445" y="3271602"/>
            <a:ext cx="299884" cy="319252"/>
          </a:xfrm>
          <a:prstGeom prst="irregularSeal1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v-SE"/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B2530A80-D32B-4638-B474-C04608025930}"/>
              </a:ext>
            </a:extLst>
          </p:cNvPr>
          <p:cNvSpPr/>
          <p:nvPr/>
        </p:nvSpPr>
        <p:spPr>
          <a:xfrm>
            <a:off x="10141446" y="2693343"/>
            <a:ext cx="265471" cy="174523"/>
          </a:xfrm>
          <a:prstGeom prst="snip2Diag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v-SE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0F54B6C-8D00-4D63-8B06-D944823EDD21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6641815" y="3350563"/>
            <a:ext cx="69561" cy="352784"/>
          </a:xfrm>
          <a:prstGeom prst="curvedConnector4">
            <a:avLst>
              <a:gd name="adj1" fmla="val -328632"/>
              <a:gd name="adj2" fmla="val 71811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4848CCE-5FB6-48C8-9F68-616C30380B02}"/>
              </a:ext>
            </a:extLst>
          </p:cNvPr>
          <p:cNvSpPr/>
          <p:nvPr/>
        </p:nvSpPr>
        <p:spPr>
          <a:xfrm>
            <a:off x="9244421" y="2441564"/>
            <a:ext cx="370614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800" dirty="0">
                <a:solidFill>
                  <a:srgbClr val="FF0000"/>
                </a:solidFill>
                <a:latin typeface="3ds" panose="02000503020000020004" pitchFamily="2" charset="0"/>
              </a:rPr>
              <a:t>X</a:t>
            </a:r>
            <a:endParaRPr lang="sv-SE" sz="28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0F663F-80FF-454F-BA31-583F22E0F8DE}"/>
              </a:ext>
            </a:extLst>
          </p:cNvPr>
          <p:cNvSpPr/>
          <p:nvPr/>
        </p:nvSpPr>
        <p:spPr>
          <a:xfrm>
            <a:off x="9467587" y="2904843"/>
            <a:ext cx="370614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800" dirty="0">
                <a:solidFill>
                  <a:srgbClr val="FF0000"/>
                </a:solidFill>
                <a:latin typeface="3ds" panose="02000503020000020004" pitchFamily="2" charset="0"/>
              </a:rPr>
              <a:t>X</a:t>
            </a:r>
            <a:endParaRPr lang="sv-SE" sz="2800" dirty="0">
              <a:solidFill>
                <a:srgbClr val="FF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6A0DF3-D63C-4E7D-B31E-87FAE44D0ADA}"/>
              </a:ext>
            </a:extLst>
          </p:cNvPr>
          <p:cNvSpPr/>
          <p:nvPr/>
        </p:nvSpPr>
        <p:spPr>
          <a:xfrm>
            <a:off x="10088619" y="3145185"/>
            <a:ext cx="370614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800" dirty="0">
                <a:solidFill>
                  <a:srgbClr val="FF0000"/>
                </a:solidFill>
                <a:latin typeface="3ds" panose="02000503020000020004" pitchFamily="2" charset="0"/>
              </a:rPr>
              <a:t>X</a:t>
            </a:r>
            <a:endParaRPr lang="sv-SE" sz="2800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3A8CE3-CFEF-499A-AF77-CCA09DA8A3FA}"/>
              </a:ext>
            </a:extLst>
          </p:cNvPr>
          <p:cNvSpPr/>
          <p:nvPr/>
        </p:nvSpPr>
        <p:spPr>
          <a:xfrm>
            <a:off x="10075247" y="2505770"/>
            <a:ext cx="370614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800" dirty="0">
                <a:solidFill>
                  <a:srgbClr val="FF0000"/>
                </a:solidFill>
                <a:latin typeface="3ds" panose="02000503020000020004" pitchFamily="2" charset="0"/>
              </a:rPr>
              <a:t>X</a:t>
            </a:r>
            <a:endParaRPr lang="sv-SE" sz="2800" dirty="0">
              <a:solidFill>
                <a:srgbClr val="FF000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92EBA8-AD33-4105-9EAC-7CF9D7808BBE}"/>
              </a:ext>
            </a:extLst>
          </p:cNvPr>
          <p:cNvGrpSpPr/>
          <p:nvPr/>
        </p:nvGrpSpPr>
        <p:grpSpPr>
          <a:xfrm>
            <a:off x="5631586" y="1471361"/>
            <a:ext cx="1897552" cy="1225045"/>
            <a:chOff x="5631586" y="1471361"/>
            <a:chExt cx="1897552" cy="1225045"/>
          </a:xfrm>
        </p:grpSpPr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F4E1E1EB-37DA-4B0E-8353-B2A3423D43EF}"/>
                </a:ext>
              </a:extLst>
            </p:cNvPr>
            <p:cNvSpPr/>
            <p:nvPr/>
          </p:nvSpPr>
          <p:spPr>
            <a:xfrm>
              <a:off x="5631586" y="1471361"/>
              <a:ext cx="1897552" cy="1225045"/>
            </a:xfrm>
            <a:prstGeom prst="cloud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b="1" dirty="0">
                  <a:latin typeface="3ds" panose="02000503020000020004" pitchFamily="2" charset="0"/>
                </a:rPr>
                <a:t>Another protein</a:t>
              </a:r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E5C6E5B7-8332-4669-B52B-482DCC28A71E}"/>
                </a:ext>
              </a:extLst>
            </p:cNvPr>
            <p:cNvSpPr/>
            <p:nvPr/>
          </p:nvSpPr>
          <p:spPr>
            <a:xfrm>
              <a:off x="7209592" y="2083584"/>
              <a:ext cx="299884" cy="270387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/>
            </a:p>
          </p:txBody>
        </p:sp>
      </p:grpSp>
      <p:sp>
        <p:nvSpPr>
          <p:cNvPr id="24" name="Star: 6 Points 23">
            <a:extLst>
              <a:ext uri="{FF2B5EF4-FFF2-40B4-BE49-F238E27FC236}">
                <a16:creationId xmlns:a16="http://schemas.microsoft.com/office/drawing/2014/main" id="{FDE03D48-40A4-4CA4-963D-BB770E840985}"/>
              </a:ext>
            </a:extLst>
          </p:cNvPr>
          <p:cNvSpPr/>
          <p:nvPr/>
        </p:nvSpPr>
        <p:spPr>
          <a:xfrm>
            <a:off x="6442323" y="3773390"/>
            <a:ext cx="113071" cy="108154"/>
          </a:xfrm>
          <a:prstGeom prst="star6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v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18A189-58CA-4A28-AE67-6BFC7178119A}"/>
              </a:ext>
            </a:extLst>
          </p:cNvPr>
          <p:cNvSpPr/>
          <p:nvPr/>
        </p:nvSpPr>
        <p:spPr>
          <a:xfrm>
            <a:off x="8843758" y="3130196"/>
            <a:ext cx="370614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800" dirty="0">
                <a:solidFill>
                  <a:srgbClr val="FF0000"/>
                </a:solidFill>
                <a:latin typeface="3ds" panose="02000503020000020004" pitchFamily="2" charset="0"/>
              </a:rPr>
              <a:t>X</a:t>
            </a:r>
            <a:endParaRPr lang="sv-SE" sz="2800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4F232F3-6898-49DF-8C24-890BFBC8A5E4}"/>
              </a:ext>
            </a:extLst>
          </p:cNvPr>
          <p:cNvCxnSpPr/>
          <p:nvPr/>
        </p:nvCxnSpPr>
        <p:spPr>
          <a:xfrm flipH="1" flipV="1">
            <a:off x="8725601" y="3046735"/>
            <a:ext cx="152400" cy="165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E1AE6-FD4B-413B-96D7-80B6CDF07BD8}"/>
              </a:ext>
            </a:extLst>
          </p:cNvPr>
          <p:cNvGrpSpPr/>
          <p:nvPr/>
        </p:nvGrpSpPr>
        <p:grpSpPr>
          <a:xfrm>
            <a:off x="8354083" y="2753097"/>
            <a:ext cx="334647" cy="270387"/>
            <a:chOff x="8354083" y="2753097"/>
            <a:chExt cx="334647" cy="270387"/>
          </a:xfrm>
        </p:grpSpPr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2F1F5286-A03B-4F5F-82A0-13B06D088D1D}"/>
                </a:ext>
              </a:extLst>
            </p:cNvPr>
            <p:cNvSpPr/>
            <p:nvPr/>
          </p:nvSpPr>
          <p:spPr>
            <a:xfrm>
              <a:off x="8388846" y="2753097"/>
              <a:ext cx="299884" cy="270387"/>
            </a:xfrm>
            <a:prstGeom prst="cloud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/>
            </a:p>
          </p:txBody>
        </p:sp>
        <p:sp>
          <p:nvSpPr>
            <p:cNvPr id="28" name="Star: 6 Points 27">
              <a:extLst>
                <a:ext uri="{FF2B5EF4-FFF2-40B4-BE49-F238E27FC236}">
                  <a16:creationId xmlns:a16="http://schemas.microsoft.com/office/drawing/2014/main" id="{76B68C0E-0163-4E30-8E6B-B02B72427F33}"/>
                </a:ext>
              </a:extLst>
            </p:cNvPr>
            <p:cNvSpPr/>
            <p:nvPr/>
          </p:nvSpPr>
          <p:spPr>
            <a:xfrm>
              <a:off x="8354083" y="2896621"/>
              <a:ext cx="113071" cy="108154"/>
            </a:xfrm>
            <a:prstGeom prst="star6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1DE94C6-5F1E-462D-8F1D-4BF49679FD23}"/>
              </a:ext>
            </a:extLst>
          </p:cNvPr>
          <p:cNvSpPr/>
          <p:nvPr/>
        </p:nvSpPr>
        <p:spPr>
          <a:xfrm>
            <a:off x="8422695" y="4611273"/>
            <a:ext cx="265971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Space </a:t>
            </a:r>
            <a:r>
              <a:rPr lang="sv-SE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of</a:t>
            </a:r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 </a:t>
            </a:r>
            <a:r>
              <a:rPr lang="sv-SE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drug</a:t>
            </a:r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-like </a:t>
            </a:r>
            <a:r>
              <a:rPr lang="sv-SE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molecules</a:t>
            </a:r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:</a:t>
            </a:r>
          </a:p>
          <a:p>
            <a:pPr algn="ctr"/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10</a:t>
            </a:r>
            <a:r>
              <a:rPr lang="sv-SE" sz="1400" b="1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23</a:t>
            </a:r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 – 10</a:t>
            </a:r>
            <a:r>
              <a:rPr lang="sv-SE" sz="1400" b="1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60</a:t>
            </a:r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8956DD-18B0-436E-AC4D-28C12D4A2DF6}"/>
              </a:ext>
            </a:extLst>
          </p:cNvPr>
          <p:cNvSpPr/>
          <p:nvPr/>
        </p:nvSpPr>
        <p:spPr>
          <a:xfrm>
            <a:off x="4968810" y="5026915"/>
            <a:ext cx="2240782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Is it the right </a:t>
            </a:r>
            <a:r>
              <a:rPr lang="sv-SE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mechanism</a:t>
            </a:r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 </a:t>
            </a:r>
            <a:r>
              <a:rPr lang="sv-SE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of</a:t>
            </a:r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 action?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8697EF-73AF-445A-84BA-C8A2E33849F6}"/>
              </a:ext>
            </a:extLst>
          </p:cNvPr>
          <p:cNvSpPr/>
          <p:nvPr/>
        </p:nvSpPr>
        <p:spPr>
          <a:xfrm>
            <a:off x="1514341" y="5521337"/>
            <a:ext cx="2348466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Large</a:t>
            </a:r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 </a:t>
            </a:r>
            <a:r>
              <a:rPr lang="sv-SE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number</a:t>
            </a:r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 </a:t>
            </a:r>
            <a:r>
              <a:rPr lang="sv-SE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of</a:t>
            </a:r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 </a:t>
            </a:r>
            <a:r>
              <a:rPr lang="sv-SE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interdependent</a:t>
            </a:r>
            <a:r>
              <a:rPr lang="sv-SE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 </a:t>
            </a:r>
            <a:r>
              <a:rPr lang="sv-SE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3ds" panose="02000503020000020004" pitchFamily="2" charset="0"/>
              </a:rPr>
              <a:t>properties</a:t>
            </a:r>
            <a:endParaRPr lang="sv-SE" sz="1400" b="1" dirty="0">
              <a:solidFill>
                <a:schemeClr val="tx2">
                  <a:lumMod val="60000"/>
                  <a:lumOff val="40000"/>
                </a:schemeClr>
              </a:solidFill>
              <a:latin typeface="3ds" panose="02000503020000020004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667A0A-4CAC-42BB-B0BF-7C252EDFC957}"/>
              </a:ext>
            </a:extLst>
          </p:cNvPr>
          <p:cNvSpPr/>
          <p:nvPr/>
        </p:nvSpPr>
        <p:spPr>
          <a:xfrm rot="20056687">
            <a:off x="634103" y="5604584"/>
            <a:ext cx="1032783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v-SE" sz="1600" b="1" dirty="0">
                <a:solidFill>
                  <a:schemeClr val="bg1"/>
                </a:solidFill>
                <a:highlight>
                  <a:srgbClr val="065183"/>
                </a:highlight>
                <a:latin typeface="+mj-lt"/>
              </a:rPr>
              <a:t>challenges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F098FE6-60E5-48E7-A779-3A653BBAC581}"/>
              </a:ext>
            </a:extLst>
          </p:cNvPr>
          <p:cNvGrpSpPr/>
          <p:nvPr/>
        </p:nvGrpSpPr>
        <p:grpSpPr>
          <a:xfrm>
            <a:off x="613220" y="1210621"/>
            <a:ext cx="4027898" cy="3808912"/>
            <a:chOff x="1744270" y="1559310"/>
            <a:chExt cx="6509692" cy="615578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36E909D4-1DD7-4D97-BA5F-9D6E876B72E2}"/>
                </a:ext>
              </a:extLst>
            </p:cNvPr>
            <p:cNvSpPr txBox="1">
              <a:spLocks/>
            </p:cNvSpPr>
            <p:nvPr/>
          </p:nvSpPr>
          <p:spPr>
            <a:xfrm>
              <a:off x="1744270" y="1559310"/>
              <a:ext cx="3886199" cy="435133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Target activity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Target selectivity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Solubility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Lipophilicity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Permeability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Distribution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Synthetic accessibility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Novelty</a:t>
              </a:r>
            </a:p>
          </p:txBody>
        </p:sp>
        <p:sp>
          <p:nvSpPr>
            <p:cNvPr id="35" name="Content Placeholder 9">
              <a:extLst>
                <a:ext uri="{FF2B5EF4-FFF2-40B4-BE49-F238E27FC236}">
                  <a16:creationId xmlns:a16="http://schemas.microsoft.com/office/drawing/2014/main" id="{92EF1BF2-BEE9-4E6D-9948-1BA271D43761}"/>
                </a:ext>
              </a:extLst>
            </p:cNvPr>
            <p:cNvSpPr txBox="1">
              <a:spLocks/>
            </p:cNvSpPr>
            <p:nvPr/>
          </p:nvSpPr>
          <p:spPr>
            <a:xfrm>
              <a:off x="4367763" y="3363752"/>
              <a:ext cx="3886199" cy="435133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Adsorption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Clearance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Oral bioavailability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Plasma protein binding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Metabolic stability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Minimal negative drug-drug interactions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Formulation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sv-SE" sz="1400" dirty="0">
                  <a:solidFill>
                    <a:srgbClr val="5D4B40"/>
                  </a:solidFill>
                  <a:latin typeface="Garamond" panose="02020404030301010803" pitchFamily="18" charset="0"/>
                </a:rPr>
                <a:t>Minimal production cost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sv-SE" sz="1400" dirty="0">
                <a:solidFill>
                  <a:srgbClr val="5D4B40"/>
                </a:solidFill>
                <a:latin typeface="Garamond" panose="02020404030301010803" pitchFamily="18" charset="0"/>
              </a:endParaRPr>
            </a:p>
          </p:txBody>
        </p:sp>
        <p:pic>
          <p:nvPicPr>
            <p:cNvPr id="36" name="Picture 2" descr="Bioavailable  premium icon">
              <a:extLst>
                <a:ext uri="{FF2B5EF4-FFF2-40B4-BE49-F238E27FC236}">
                  <a16:creationId xmlns:a16="http://schemas.microsoft.com/office/drawing/2014/main" id="{7E1FA761-D480-46DA-B8E7-19DD75C31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871" y="3407566"/>
              <a:ext cx="1279741" cy="1279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Soluble free icon">
              <a:extLst>
                <a:ext uri="{FF2B5EF4-FFF2-40B4-BE49-F238E27FC236}">
                  <a16:creationId xmlns:a16="http://schemas.microsoft.com/office/drawing/2014/main" id="{4B55CFE8-48E6-438D-B98C-3C7CC8DFB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3910" y="6196227"/>
              <a:ext cx="924839" cy="924840"/>
            </a:xfrm>
            <a:prstGeom prst="rect">
              <a:avLst/>
            </a:prstGeom>
            <a:noFill/>
            <a:effectLst>
              <a:innerShdw blurRad="63500" dist="50800" dir="54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155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24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A few common strategies for molecular optimization in generative models: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1C294-9700-4388-926B-B9C523E73524}"/>
              </a:ext>
            </a:extLst>
          </p:cNvPr>
          <p:cNvSpPr txBox="1">
            <a:spLocks/>
          </p:cNvSpPr>
          <p:nvPr/>
        </p:nvSpPr>
        <p:spPr>
          <a:xfrm>
            <a:off x="1314450" y="157797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0E3754"/>
                </a:solidFill>
              </a:rPr>
              <a:t>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0E3754"/>
                </a:solidFill>
              </a:rPr>
              <a:t>Evolutionary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0E3754"/>
                </a:solidFill>
              </a:rPr>
              <a:t>Bayesian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0E3754"/>
                </a:solidFill>
              </a:rPr>
              <a:t>Reinforcement learning</a:t>
            </a:r>
            <a:endParaRPr lang="en-US" dirty="0">
              <a:solidFill>
                <a:srgbClr val="0E37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92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C6EA0CF-CD04-472C-B87B-C15DD0454369}"/>
              </a:ext>
            </a:extLst>
          </p:cNvPr>
          <p:cNvSpPr/>
          <p:nvPr/>
        </p:nvSpPr>
        <p:spPr>
          <a:xfrm>
            <a:off x="8015370" y="2884271"/>
            <a:ext cx="2660429" cy="58477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1751A6"/>
                </a:solidFill>
              </a:rPr>
              <a:t>(2) Fine-tune on a smaller set of specific binders</a:t>
            </a:r>
            <a:endParaRPr lang="sv-SE" sz="1600" dirty="0">
              <a:solidFill>
                <a:srgbClr val="1751A6"/>
              </a:solidFill>
            </a:endParaRPr>
          </a:p>
        </p:txBody>
      </p:sp>
      <p:pic>
        <p:nvPicPr>
          <p:cNvPr id="30" name="Picture 29" descr="pipeline">
            <a:extLst>
              <a:ext uri="{FF2B5EF4-FFF2-40B4-BE49-F238E27FC236}">
                <a16:creationId xmlns:a16="http://schemas.microsoft.com/office/drawing/2014/main" id="{AF3EF7E8-C62D-4023-9707-12948AB32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03"/>
          <a:stretch/>
        </p:blipFill>
        <p:spPr bwMode="auto">
          <a:xfrm>
            <a:off x="2380834" y="3704433"/>
            <a:ext cx="1005004" cy="18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25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A few common strategies for molecular optimization in generative models: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1C294-9700-4388-926B-B9C523E73524}"/>
              </a:ext>
            </a:extLst>
          </p:cNvPr>
          <p:cNvSpPr txBox="1">
            <a:spLocks/>
          </p:cNvSpPr>
          <p:nvPr/>
        </p:nvSpPr>
        <p:spPr>
          <a:xfrm>
            <a:off x="1314450" y="157797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E3754"/>
                </a:solidFill>
              </a:rPr>
              <a:t>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Evolutionary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Bayesian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Reinforcement learning</a:t>
            </a:r>
          </a:p>
        </p:txBody>
      </p:sp>
      <p:sp>
        <p:nvSpPr>
          <p:cNvPr id="7" name="Google Shape;72;p14">
            <a:extLst>
              <a:ext uri="{FF2B5EF4-FFF2-40B4-BE49-F238E27FC236}">
                <a16:creationId xmlns:a16="http://schemas.microsoft.com/office/drawing/2014/main" id="{0FAB77D8-4054-493F-95C4-AB4784225EBF}"/>
              </a:ext>
            </a:extLst>
          </p:cNvPr>
          <p:cNvSpPr/>
          <p:nvPr/>
        </p:nvSpPr>
        <p:spPr>
          <a:xfrm>
            <a:off x="5563050" y="5227832"/>
            <a:ext cx="910500" cy="635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5000"/>
              <a:lumOff val="75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b="1" dirty="0" err="1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GM</a:t>
            </a:r>
            <a:r>
              <a:rPr lang="en-GB" sz="1800" b="1" baseline="-25000" dirty="0" err="1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θ</a:t>
            </a:r>
            <a:endParaRPr sz="1800" b="1" baseline="30000" dirty="0">
              <a:solidFill>
                <a:srgbClr val="0E37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Google Shape;73;p14">
            <a:extLst>
              <a:ext uri="{FF2B5EF4-FFF2-40B4-BE49-F238E27FC236}">
                <a16:creationId xmlns:a16="http://schemas.microsoft.com/office/drawing/2014/main" id="{3BCE8C2E-414F-4C53-9D7E-50831F9A6533}"/>
              </a:ext>
            </a:extLst>
          </p:cNvPr>
          <p:cNvSpPr/>
          <p:nvPr/>
        </p:nvSpPr>
        <p:spPr>
          <a:xfrm>
            <a:off x="5563050" y="4450782"/>
            <a:ext cx="910500" cy="635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b="1" dirty="0" err="1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GM</a:t>
            </a:r>
            <a:r>
              <a:rPr lang="en-GB" sz="1800" b="1" baseline="-25000" dirty="0" err="1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θ</a:t>
            </a:r>
            <a:endParaRPr sz="1800" b="1" baseline="30000" dirty="0">
              <a:solidFill>
                <a:srgbClr val="0E37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cxnSp>
        <p:nvCxnSpPr>
          <p:cNvPr id="9" name="Google Shape;74;p14">
            <a:extLst>
              <a:ext uri="{FF2B5EF4-FFF2-40B4-BE49-F238E27FC236}">
                <a16:creationId xmlns:a16="http://schemas.microsoft.com/office/drawing/2014/main" id="{6494C9C2-DE06-4DD2-B4EE-00A58D53EEC3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6473550" y="3991432"/>
            <a:ext cx="13086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77;p14">
            <a:extLst>
              <a:ext uri="{FF2B5EF4-FFF2-40B4-BE49-F238E27FC236}">
                <a16:creationId xmlns:a16="http://schemas.microsoft.com/office/drawing/2014/main" id="{5676710E-6087-4AB1-A51B-D98581398C8F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rot="10800000" flipH="1">
            <a:off x="6473550" y="5542532"/>
            <a:ext cx="12894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79;p14">
            <a:extLst>
              <a:ext uri="{FF2B5EF4-FFF2-40B4-BE49-F238E27FC236}">
                <a16:creationId xmlns:a16="http://schemas.microsoft.com/office/drawing/2014/main" id="{30702AC8-AA16-44AF-AE63-E9AB9E924300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6473550" y="4768482"/>
            <a:ext cx="130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76;p14">
            <a:extLst>
              <a:ext uri="{FF2B5EF4-FFF2-40B4-BE49-F238E27FC236}">
                <a16:creationId xmlns:a16="http://schemas.microsoft.com/office/drawing/2014/main" id="{FDFC5853-8764-4783-903A-BC1F81BD3290}"/>
              </a:ext>
            </a:extLst>
          </p:cNvPr>
          <p:cNvSpPr/>
          <p:nvPr/>
        </p:nvSpPr>
        <p:spPr>
          <a:xfrm>
            <a:off x="7782150" y="3676620"/>
            <a:ext cx="910500" cy="635400"/>
          </a:xfrm>
          <a:prstGeom prst="roundRect">
            <a:avLst>
              <a:gd name="adj" fmla="val 16667"/>
            </a:avLst>
          </a:prstGeom>
          <a:solidFill>
            <a:srgbClr val="E8E4D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b="1" dirty="0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GM</a:t>
            </a:r>
            <a:r>
              <a:rPr lang="el-GR" sz="1800" b="1" baseline="-25000" dirty="0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θ</a:t>
            </a:r>
            <a:r>
              <a:rPr lang="en-US" sz="1800" b="1" baseline="-25000" dirty="0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</a:t>
            </a:r>
            <a:endParaRPr lang="el-GR" sz="1800" b="1" baseline="-25000" dirty="0">
              <a:solidFill>
                <a:srgbClr val="0E37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3" name="Google Shape;80;p14">
            <a:extLst>
              <a:ext uri="{FF2B5EF4-FFF2-40B4-BE49-F238E27FC236}">
                <a16:creationId xmlns:a16="http://schemas.microsoft.com/office/drawing/2014/main" id="{43B6031E-50BA-45B0-BFD3-8DDF668EB9BA}"/>
              </a:ext>
            </a:extLst>
          </p:cNvPr>
          <p:cNvSpPr/>
          <p:nvPr/>
        </p:nvSpPr>
        <p:spPr>
          <a:xfrm>
            <a:off x="7782150" y="4450770"/>
            <a:ext cx="910500" cy="635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Tx/>
            </a:pPr>
            <a:r>
              <a:rPr lang="en-GB" sz="1800" b="1" dirty="0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+mn-ea"/>
                <a:cs typeface="+mn-cs"/>
              </a:rPr>
              <a:t>GM</a:t>
            </a:r>
            <a:r>
              <a:rPr lang="el-GR" sz="1800" b="1" baseline="-25000" dirty="0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+mn-ea"/>
                <a:cs typeface="+mn-cs"/>
              </a:rPr>
              <a:t>θ</a:t>
            </a:r>
            <a:r>
              <a:rPr lang="en-US" sz="1800" b="1" baseline="-25000" dirty="0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+mn-ea"/>
                <a:cs typeface="+mn-cs"/>
              </a:rPr>
              <a:t>2</a:t>
            </a:r>
            <a:endParaRPr lang="el-GR" sz="1800" b="1" baseline="30000" dirty="0">
              <a:solidFill>
                <a:srgbClr val="0E37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/>
              <a:ea typeface="+mn-ea"/>
              <a:cs typeface="+mn-cs"/>
            </a:endParaRPr>
          </a:p>
        </p:txBody>
      </p:sp>
      <p:sp>
        <p:nvSpPr>
          <p:cNvPr id="14" name="Google Shape;78;p14">
            <a:extLst>
              <a:ext uri="{FF2B5EF4-FFF2-40B4-BE49-F238E27FC236}">
                <a16:creationId xmlns:a16="http://schemas.microsoft.com/office/drawing/2014/main" id="{7865EE9A-CF84-4443-9518-7B6D35D3C386}"/>
              </a:ext>
            </a:extLst>
          </p:cNvPr>
          <p:cNvSpPr/>
          <p:nvPr/>
        </p:nvSpPr>
        <p:spPr>
          <a:xfrm>
            <a:off x="7762950" y="5224920"/>
            <a:ext cx="910500" cy="635400"/>
          </a:xfrm>
          <a:prstGeom prst="roundRect">
            <a:avLst>
              <a:gd name="adj" fmla="val 16667"/>
            </a:avLst>
          </a:prstGeom>
          <a:solidFill>
            <a:schemeClr val="accent4">
              <a:lumMod val="25000"/>
              <a:lumOff val="75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Tx/>
            </a:pPr>
            <a:r>
              <a:rPr lang="en-GB" sz="1800" b="1" dirty="0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+mn-ea"/>
                <a:cs typeface="+mn-cs"/>
              </a:rPr>
              <a:t>GM</a:t>
            </a:r>
            <a:r>
              <a:rPr lang="el-GR" sz="1800" b="1" baseline="-25000" dirty="0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+mn-ea"/>
                <a:cs typeface="+mn-cs"/>
              </a:rPr>
              <a:t>θ</a:t>
            </a:r>
            <a:r>
              <a:rPr lang="en-US" sz="1800" b="1" baseline="-25000" dirty="0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/>
                <a:ea typeface="+mn-ea"/>
                <a:cs typeface="+mn-cs"/>
              </a:rPr>
              <a:t>3</a:t>
            </a:r>
            <a:endParaRPr lang="el-GR" sz="1800" b="1" baseline="30000" dirty="0">
              <a:solidFill>
                <a:srgbClr val="0E37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/>
              <a:ea typeface="+mn-ea"/>
              <a:cs typeface="+mn-cs"/>
            </a:endParaRPr>
          </a:p>
        </p:txBody>
      </p:sp>
      <p:sp>
        <p:nvSpPr>
          <p:cNvPr id="15" name="Google Shape;75;p14">
            <a:extLst>
              <a:ext uri="{FF2B5EF4-FFF2-40B4-BE49-F238E27FC236}">
                <a16:creationId xmlns:a16="http://schemas.microsoft.com/office/drawing/2014/main" id="{4B2D1F10-49FE-4652-BA3A-303385AE312C}"/>
              </a:ext>
            </a:extLst>
          </p:cNvPr>
          <p:cNvSpPr/>
          <p:nvPr/>
        </p:nvSpPr>
        <p:spPr>
          <a:xfrm>
            <a:off x="5563050" y="3673732"/>
            <a:ext cx="910500" cy="635400"/>
          </a:xfrm>
          <a:prstGeom prst="roundRect">
            <a:avLst>
              <a:gd name="adj" fmla="val 16667"/>
            </a:avLst>
          </a:prstGeom>
          <a:solidFill>
            <a:srgbClr val="E8E4DD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b="1" dirty="0" err="1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GM</a:t>
            </a:r>
            <a:r>
              <a:rPr lang="en-GB" sz="1800" b="1" baseline="-25000" dirty="0" err="1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θ</a:t>
            </a:r>
            <a:endParaRPr sz="1800" b="1" baseline="30000" dirty="0">
              <a:solidFill>
                <a:srgbClr val="0E37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6" name="Google Shape;81;p14">
            <a:extLst>
              <a:ext uri="{FF2B5EF4-FFF2-40B4-BE49-F238E27FC236}">
                <a16:creationId xmlns:a16="http://schemas.microsoft.com/office/drawing/2014/main" id="{5EA50F7E-1755-4293-AB2E-8075D313CF82}"/>
              </a:ext>
            </a:extLst>
          </p:cNvPr>
          <p:cNvSpPr/>
          <p:nvPr/>
        </p:nvSpPr>
        <p:spPr>
          <a:xfrm>
            <a:off x="3932175" y="4451757"/>
            <a:ext cx="910500" cy="635400"/>
          </a:xfrm>
          <a:prstGeom prst="roundRect">
            <a:avLst>
              <a:gd name="adj" fmla="val 16667"/>
            </a:avLst>
          </a:prstGeom>
          <a:solidFill>
            <a:schemeClr val="bg1">
              <a:lumMod val="65000"/>
            </a:schemeClr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b="1" dirty="0" err="1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GM</a:t>
            </a:r>
            <a:r>
              <a:rPr lang="en-GB" sz="1800" b="1" baseline="-25000" dirty="0" err="1">
                <a:solidFill>
                  <a:srgbClr val="0E37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θ</a:t>
            </a:r>
            <a:endParaRPr sz="1800" b="1" baseline="30000" dirty="0">
              <a:solidFill>
                <a:srgbClr val="0E375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cxnSp>
        <p:nvCxnSpPr>
          <p:cNvPr id="17" name="Google Shape;82;p14">
            <a:extLst>
              <a:ext uri="{FF2B5EF4-FFF2-40B4-BE49-F238E27FC236}">
                <a16:creationId xmlns:a16="http://schemas.microsoft.com/office/drawing/2014/main" id="{56C26715-A22C-4A79-A5E2-3AE4C2B9DF35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 flipV="1">
            <a:off x="4842675" y="3991432"/>
            <a:ext cx="720375" cy="7780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83;p14">
            <a:extLst>
              <a:ext uri="{FF2B5EF4-FFF2-40B4-BE49-F238E27FC236}">
                <a16:creationId xmlns:a16="http://schemas.microsoft.com/office/drawing/2014/main" id="{210F2E82-FF5B-43D1-8126-CA124B55C401}"/>
              </a:ext>
            </a:extLst>
          </p:cNvPr>
          <p:cNvCxnSpPr>
            <a:stCxn id="16" idx="3"/>
            <a:endCxn id="8" idx="1"/>
          </p:cNvCxnSpPr>
          <p:nvPr/>
        </p:nvCxnSpPr>
        <p:spPr>
          <a:xfrm flipV="1">
            <a:off x="4842675" y="4768482"/>
            <a:ext cx="720375" cy="9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84;p14">
            <a:extLst>
              <a:ext uri="{FF2B5EF4-FFF2-40B4-BE49-F238E27FC236}">
                <a16:creationId xmlns:a16="http://schemas.microsoft.com/office/drawing/2014/main" id="{E1FE22E0-51E5-45E0-8821-0B4659E4A555}"/>
              </a:ext>
            </a:extLst>
          </p:cNvPr>
          <p:cNvCxnSpPr>
            <a:stCxn id="16" idx="3"/>
            <a:endCxn id="7" idx="1"/>
          </p:cNvCxnSpPr>
          <p:nvPr/>
        </p:nvCxnSpPr>
        <p:spPr>
          <a:xfrm>
            <a:off x="4842675" y="4769457"/>
            <a:ext cx="720375" cy="7760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5257EC8-4DCB-45AB-9F48-7DE12D702B26}"/>
              </a:ext>
            </a:extLst>
          </p:cNvPr>
          <p:cNvSpPr/>
          <p:nvPr/>
        </p:nvSpPr>
        <p:spPr>
          <a:xfrm>
            <a:off x="-250389" y="6510337"/>
            <a:ext cx="4286250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GM</a:t>
            </a:r>
            <a:r>
              <a:rPr lang="el-GR" sz="16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θ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generative model with parameters </a:t>
            </a:r>
            <a:r>
              <a:rPr lang="el-G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 Light" panose="020F0302020204030204" pitchFamily="34" charset="0"/>
              </a:rPr>
              <a:t>θ</a:t>
            </a:r>
            <a:endParaRPr lang="el-G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sv-SE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3ds" panose="020005030200000200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8238D8-C9D9-46AA-8B35-9C78361E2676}"/>
              </a:ext>
            </a:extLst>
          </p:cNvPr>
          <p:cNvSpPr/>
          <p:nvPr/>
        </p:nvSpPr>
        <p:spPr>
          <a:xfrm>
            <a:off x="8807826" y="3791276"/>
            <a:ext cx="117437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1751A6"/>
                </a:solidFill>
              </a:rPr>
              <a:t>DRD2</a:t>
            </a:r>
            <a:endParaRPr lang="sv-SE" sz="2000" b="1" dirty="0">
              <a:solidFill>
                <a:srgbClr val="1751A6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9E864B-7F61-467B-86EC-6A9C25962217}"/>
              </a:ext>
            </a:extLst>
          </p:cNvPr>
          <p:cNvSpPr/>
          <p:nvPr/>
        </p:nvSpPr>
        <p:spPr>
          <a:xfrm>
            <a:off x="8807826" y="4583126"/>
            <a:ext cx="117437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1751A6"/>
                </a:solidFill>
              </a:rPr>
              <a:t>JNK3</a:t>
            </a:r>
            <a:endParaRPr lang="sv-SE" sz="2000" b="1" dirty="0">
              <a:solidFill>
                <a:srgbClr val="1751A6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37505E-F444-482B-9E83-5A2F7A961CBD}"/>
              </a:ext>
            </a:extLst>
          </p:cNvPr>
          <p:cNvSpPr/>
          <p:nvPr/>
        </p:nvSpPr>
        <p:spPr>
          <a:xfrm>
            <a:off x="8805133" y="5350400"/>
            <a:ext cx="117437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1751A6"/>
                </a:solidFill>
              </a:rPr>
              <a:t>GSK3</a:t>
            </a:r>
            <a:r>
              <a:rPr lang="el-GR" sz="2000" b="1" dirty="0">
                <a:solidFill>
                  <a:srgbClr val="1751A6"/>
                </a:solidFill>
                <a:cs typeface="Calibri Light" panose="020F0302020204030204" pitchFamily="34" charset="0"/>
              </a:rPr>
              <a:t>β</a:t>
            </a:r>
            <a:endParaRPr lang="sv-SE" sz="2000" b="1" dirty="0">
              <a:solidFill>
                <a:srgbClr val="1751A6"/>
              </a:solidFill>
            </a:endParaRPr>
          </a:p>
        </p:txBody>
      </p:sp>
      <p:cxnSp>
        <p:nvCxnSpPr>
          <p:cNvPr id="31" name="Google Shape;83;p14">
            <a:extLst>
              <a:ext uri="{FF2B5EF4-FFF2-40B4-BE49-F238E27FC236}">
                <a16:creationId xmlns:a16="http://schemas.microsoft.com/office/drawing/2014/main" id="{1A5BA9EB-5CAB-483B-A8F2-4B6C2A2620D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07407" y="4768470"/>
            <a:ext cx="624768" cy="987"/>
          </a:xfrm>
          <a:prstGeom prst="straightConnector1">
            <a:avLst/>
          </a:prstGeom>
          <a:noFill/>
          <a:ln w="9525" cap="flat" cmpd="sng">
            <a:solidFill>
              <a:srgbClr val="1751A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A1C3C8-D91E-4C27-902B-A32050E3ACEB}"/>
              </a:ext>
            </a:extLst>
          </p:cNvPr>
          <p:cNvGrpSpPr/>
          <p:nvPr/>
        </p:nvGrpSpPr>
        <p:grpSpPr>
          <a:xfrm>
            <a:off x="5932380" y="2149719"/>
            <a:ext cx="2305020" cy="949382"/>
            <a:chOff x="5932380" y="2149719"/>
            <a:chExt cx="2305020" cy="94938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46F52B9-9364-4338-A19D-11EA99728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812"/>
            <a:stretch/>
          </p:blipFill>
          <p:spPr>
            <a:xfrm>
              <a:off x="5932380" y="2149719"/>
              <a:ext cx="2305020" cy="94938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0F6717-EDAF-43B4-BEB9-FCA3BEA28929}"/>
                </a:ext>
              </a:extLst>
            </p:cNvPr>
            <p:cNvSpPr/>
            <p:nvPr/>
          </p:nvSpPr>
          <p:spPr>
            <a:xfrm>
              <a:off x="6078930" y="2415472"/>
              <a:ext cx="19924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rgbClr val="E8E4DD"/>
                  </a:solidFill>
                  <a:latin typeface="3ds"/>
                </a:rPr>
                <a:t>DRD2 binders</a:t>
              </a:r>
              <a:endParaRPr lang="sv-SE" sz="1600" b="1" dirty="0">
                <a:solidFill>
                  <a:srgbClr val="E8E4DD"/>
                </a:solidFill>
                <a:latin typeface="3ds"/>
              </a:endParaRPr>
            </a:p>
          </p:txBody>
        </p:sp>
      </p:grpSp>
      <p:cxnSp>
        <p:nvCxnSpPr>
          <p:cNvPr id="37" name="Google Shape;83;p14">
            <a:extLst>
              <a:ext uri="{FF2B5EF4-FFF2-40B4-BE49-F238E27FC236}">
                <a16:creationId xmlns:a16="http://schemas.microsoft.com/office/drawing/2014/main" id="{61F3D2A2-0200-474B-B5F4-387F65488691}"/>
              </a:ext>
            </a:extLst>
          </p:cNvPr>
          <p:cNvCxnSpPr>
            <a:cxnSpLocks/>
          </p:cNvCxnSpPr>
          <p:nvPr/>
        </p:nvCxnSpPr>
        <p:spPr>
          <a:xfrm flipH="1">
            <a:off x="6473549" y="3036716"/>
            <a:ext cx="479701" cy="641822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97FCA0-12EB-4439-B557-023C5756C040}"/>
              </a:ext>
            </a:extLst>
          </p:cNvPr>
          <p:cNvGrpSpPr/>
          <p:nvPr/>
        </p:nvGrpSpPr>
        <p:grpSpPr>
          <a:xfrm>
            <a:off x="6084780" y="2302119"/>
            <a:ext cx="2305020" cy="949382"/>
            <a:chOff x="5932380" y="2149719"/>
            <a:chExt cx="2305020" cy="94938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5B2A80C-6866-4882-B265-DAFBA992E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812"/>
            <a:stretch/>
          </p:blipFill>
          <p:spPr>
            <a:xfrm>
              <a:off x="5932380" y="2149719"/>
              <a:ext cx="2305020" cy="94938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7123E7A-EB06-48C7-8B70-F06BFD46193B}"/>
                </a:ext>
              </a:extLst>
            </p:cNvPr>
            <p:cNvSpPr/>
            <p:nvPr/>
          </p:nvSpPr>
          <p:spPr>
            <a:xfrm>
              <a:off x="6078930" y="2415472"/>
              <a:ext cx="19924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rgbClr val="E8E4DD"/>
                  </a:solidFill>
                  <a:latin typeface="3ds"/>
                </a:rPr>
                <a:t>JNK3 binders</a:t>
              </a:r>
              <a:endParaRPr lang="sv-SE" sz="1600" b="1" dirty="0">
                <a:solidFill>
                  <a:srgbClr val="E8E4DD"/>
                </a:solidFill>
                <a:latin typeface="3ds"/>
              </a:endParaRPr>
            </a:p>
          </p:txBody>
        </p:sp>
      </p:grpSp>
      <p:cxnSp>
        <p:nvCxnSpPr>
          <p:cNvPr id="47" name="Google Shape;83;p14">
            <a:extLst>
              <a:ext uri="{FF2B5EF4-FFF2-40B4-BE49-F238E27FC236}">
                <a16:creationId xmlns:a16="http://schemas.microsoft.com/office/drawing/2014/main" id="{8D6C671C-6497-4035-B3EB-67C7A0D292DF}"/>
              </a:ext>
            </a:extLst>
          </p:cNvPr>
          <p:cNvCxnSpPr>
            <a:cxnSpLocks/>
          </p:cNvCxnSpPr>
          <p:nvPr/>
        </p:nvCxnSpPr>
        <p:spPr>
          <a:xfrm flipH="1">
            <a:off x="6482100" y="3189116"/>
            <a:ext cx="623550" cy="1261654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961C23-6474-48EB-97F9-1AD0FF926EAC}"/>
              </a:ext>
            </a:extLst>
          </p:cNvPr>
          <p:cNvGrpSpPr/>
          <p:nvPr/>
        </p:nvGrpSpPr>
        <p:grpSpPr>
          <a:xfrm>
            <a:off x="6237180" y="2454519"/>
            <a:ext cx="2305020" cy="949382"/>
            <a:chOff x="5932380" y="2149719"/>
            <a:chExt cx="2305020" cy="949382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E950772-A584-4F22-803F-7320500DE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812"/>
            <a:stretch/>
          </p:blipFill>
          <p:spPr>
            <a:xfrm>
              <a:off x="5932380" y="2149719"/>
              <a:ext cx="2305020" cy="94938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D571A1A-962F-4D84-A109-221B0ACA1F51}"/>
                </a:ext>
              </a:extLst>
            </p:cNvPr>
            <p:cNvSpPr/>
            <p:nvPr/>
          </p:nvSpPr>
          <p:spPr>
            <a:xfrm>
              <a:off x="6078930" y="2415472"/>
              <a:ext cx="19924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>
                  <a:solidFill>
                    <a:srgbClr val="E8E4DD"/>
                  </a:solidFill>
                  <a:latin typeface="3ds"/>
                </a:rPr>
                <a:t>GSK3</a:t>
              </a:r>
              <a:r>
                <a:rPr lang="el-GR" sz="1600" b="1" dirty="0">
                  <a:solidFill>
                    <a:srgbClr val="E8E4DD"/>
                  </a:solidFill>
                  <a:latin typeface="3ds"/>
                </a:rPr>
                <a:t>β</a:t>
              </a:r>
              <a:r>
                <a:rPr lang="en-US" sz="1600" b="1" dirty="0">
                  <a:solidFill>
                    <a:srgbClr val="E8E4DD"/>
                  </a:solidFill>
                  <a:latin typeface="3ds"/>
                </a:rPr>
                <a:t> binders</a:t>
              </a:r>
              <a:endParaRPr lang="sv-SE" sz="1600" b="1" dirty="0">
                <a:solidFill>
                  <a:srgbClr val="E8E4DD"/>
                </a:solidFill>
                <a:latin typeface="3ds"/>
              </a:endParaRPr>
            </a:p>
          </p:txBody>
        </p:sp>
      </p:grpSp>
      <p:cxnSp>
        <p:nvCxnSpPr>
          <p:cNvPr id="53" name="Google Shape;83;p14">
            <a:extLst>
              <a:ext uri="{FF2B5EF4-FFF2-40B4-BE49-F238E27FC236}">
                <a16:creationId xmlns:a16="http://schemas.microsoft.com/office/drawing/2014/main" id="{64836F39-1309-4DE6-A3EB-FECE1F0BC90B}"/>
              </a:ext>
            </a:extLst>
          </p:cNvPr>
          <p:cNvCxnSpPr>
            <a:cxnSpLocks/>
          </p:cNvCxnSpPr>
          <p:nvPr/>
        </p:nvCxnSpPr>
        <p:spPr>
          <a:xfrm flipH="1">
            <a:off x="6473548" y="3341516"/>
            <a:ext cx="784502" cy="1883404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E927E8E-F080-45AE-9D2D-F72A8973A831}"/>
              </a:ext>
            </a:extLst>
          </p:cNvPr>
          <p:cNvSpPr/>
          <p:nvPr/>
        </p:nvSpPr>
        <p:spPr>
          <a:xfrm>
            <a:off x="1611802" y="5639128"/>
            <a:ext cx="4015978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rgbClr val="1751A6"/>
                </a:solidFill>
              </a:rPr>
              <a:t>(1) Train on a large set of drug-like molecules (e.g., ZINC Clean Leads)</a:t>
            </a:r>
            <a:endParaRPr lang="el-GR" sz="1600" dirty="0">
              <a:solidFill>
                <a:srgbClr val="1751A6"/>
              </a:solidFill>
            </a:endParaRPr>
          </a:p>
          <a:p>
            <a:pPr algn="ctr"/>
            <a:endParaRPr lang="sv-SE" sz="1600" dirty="0">
              <a:solidFill>
                <a:srgbClr val="1751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2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/>
      <p:bldP spid="23" grpId="0"/>
      <p:bldP spid="24" grpId="0"/>
      <p:bldP spid="25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26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A few common strategies for molecular optimization in generative models: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1C294-9700-4388-926B-B9C523E73524}"/>
              </a:ext>
            </a:extLst>
          </p:cNvPr>
          <p:cNvSpPr txBox="1">
            <a:spLocks/>
          </p:cNvSpPr>
          <p:nvPr/>
        </p:nvSpPr>
        <p:spPr>
          <a:xfrm>
            <a:off x="1314450" y="157797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E3754"/>
                </a:solidFill>
              </a:rPr>
              <a:t>Evolutionary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Bayesian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Reinforcement learning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A2546E-DD34-4DE9-B1BD-2A827DA0D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866" y="1441450"/>
            <a:ext cx="6297468" cy="426642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B0F28B0-AAA8-43DD-84ED-1FA04DBC0B12}"/>
              </a:ext>
            </a:extLst>
          </p:cNvPr>
          <p:cNvSpPr/>
          <p:nvPr/>
        </p:nvSpPr>
        <p:spPr>
          <a:xfrm>
            <a:off x="9412" y="6405745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 Jensen, Jan H.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Chemical Science,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3567-3572.</a:t>
            </a:r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 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ICLR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66" name="Picture 4" descr="https://pubs.rsc.org/image/article/2019/sc/c8sc05372c/c8sc05372c-f1.gif">
            <a:extLst>
              <a:ext uri="{FF2B5EF4-FFF2-40B4-BE49-F238E27FC236}">
                <a16:creationId xmlns:a16="http://schemas.microsoft.com/office/drawing/2014/main" id="{3FE5C087-156A-4B0C-9671-0AA7C5ED8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985" y="3890894"/>
            <a:ext cx="2520346" cy="20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3C1FC09-89E0-4885-B57C-D909E8434C10}"/>
              </a:ext>
            </a:extLst>
          </p:cNvPr>
          <p:cNvSpPr/>
          <p:nvPr/>
        </p:nvSpPr>
        <p:spPr>
          <a:xfrm>
            <a:off x="177784" y="3753644"/>
            <a:ext cx="177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dirty="0">
                <a:solidFill>
                  <a:srgbClr val="1751A6"/>
                </a:solidFill>
              </a:rPr>
              <a:t>Example 1:</a:t>
            </a:r>
            <a:endParaRPr lang="sv-SE" dirty="0">
              <a:solidFill>
                <a:schemeClr val="accent6"/>
              </a:solidFill>
            </a:endParaRPr>
          </a:p>
          <a:p>
            <a:pPr algn="ctr"/>
            <a:r>
              <a:rPr lang="en-US" dirty="0" err="1"/>
              <a:t>GraphGA</a:t>
            </a:r>
            <a:endParaRPr lang="sv-SE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6C2907-E4F0-425F-B498-71AAAECF863E}"/>
              </a:ext>
            </a:extLst>
          </p:cNvPr>
          <p:cNvSpPr/>
          <p:nvPr/>
        </p:nvSpPr>
        <p:spPr>
          <a:xfrm>
            <a:off x="5686042" y="1055628"/>
            <a:ext cx="177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dirty="0">
                <a:solidFill>
                  <a:srgbClr val="1751A6"/>
                </a:solidFill>
              </a:rPr>
              <a:t>Example 2:</a:t>
            </a:r>
            <a:endParaRPr lang="sv-SE" dirty="0">
              <a:solidFill>
                <a:schemeClr val="accent6"/>
              </a:solidFill>
            </a:endParaRPr>
          </a:p>
          <a:p>
            <a:pPr algn="ctr"/>
            <a:r>
              <a:rPr lang="en-US" dirty="0"/>
              <a:t>SynNet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2292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27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A few common strategies for molecular optimization in generative models: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1C294-9700-4388-926B-B9C523E73524}"/>
              </a:ext>
            </a:extLst>
          </p:cNvPr>
          <p:cNvSpPr txBox="1">
            <a:spLocks/>
          </p:cNvSpPr>
          <p:nvPr/>
        </p:nvSpPr>
        <p:spPr>
          <a:xfrm>
            <a:off x="1314450" y="157797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E3754"/>
                </a:solidFill>
              </a:rPr>
              <a:t>Evolutionary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Bayesian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954193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28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A few common strategies for molecular optimization in generative models: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1C294-9700-4388-926B-B9C523E73524}"/>
              </a:ext>
            </a:extLst>
          </p:cNvPr>
          <p:cNvSpPr txBox="1">
            <a:spLocks/>
          </p:cNvSpPr>
          <p:nvPr/>
        </p:nvSpPr>
        <p:spPr>
          <a:xfrm>
            <a:off x="1314450" y="157797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90000"/>
                  </a:schemeClr>
                </a:solidFill>
              </a:rPr>
              <a:t>Evolutionary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E3754"/>
                </a:solidFill>
              </a:rPr>
              <a:t>Bayesian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Reinforcement learning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B0F28B0-AAA8-43DD-84ED-1FA04DBC0B12}"/>
              </a:ext>
            </a:extLst>
          </p:cNvPr>
          <p:cNvSpPr/>
          <p:nvPr/>
        </p:nvSpPr>
        <p:spPr>
          <a:xfrm>
            <a:off x="9412" y="6405745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 </a:t>
            </a:r>
            <a:r>
              <a:rPr lang="fr-FR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</a:t>
            </a:r>
            <a:endParaRPr lang="fr-F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Grosnit</a:t>
            </a:r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al. arXiv:2106.03609. 2021.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A25D85-9DC7-421D-9A72-2615C98DF1FE}"/>
              </a:ext>
            </a:extLst>
          </p:cNvPr>
          <p:cNvSpPr/>
          <p:nvPr/>
        </p:nvSpPr>
        <p:spPr>
          <a:xfrm>
            <a:off x="1802713" y="5251183"/>
            <a:ext cx="5715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v-SE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sv-S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BC4E48-BC5F-4802-8AAE-0840C2D52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29" y="1714033"/>
            <a:ext cx="4833825" cy="40142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564239-6B9E-4225-9B7F-A6CDF2151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500" y="4305480"/>
            <a:ext cx="1907913" cy="5106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426A7CC-A2CC-48BF-B0A3-0B915C8C0F50}"/>
              </a:ext>
            </a:extLst>
          </p:cNvPr>
          <p:cNvSpPr/>
          <p:nvPr/>
        </p:nvSpPr>
        <p:spPr>
          <a:xfrm>
            <a:off x="2969042" y="4757314"/>
            <a:ext cx="31987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b="1" dirty="0">
                <a:solidFill>
                  <a:srgbClr val="D18B31"/>
                </a:solidFill>
              </a:rPr>
              <a:t>x</a:t>
            </a:r>
            <a:r>
              <a:rPr lang="sv-SE" dirty="0">
                <a:solidFill>
                  <a:srgbClr val="D18B31"/>
                </a:solidFill>
              </a:rPr>
              <a:t>    = molecular representation</a:t>
            </a:r>
          </a:p>
          <a:p>
            <a:r>
              <a:rPr lang="en-US" b="1" dirty="0">
                <a:solidFill>
                  <a:srgbClr val="D18B31"/>
                </a:solidFill>
              </a:rPr>
              <a:t>z</a:t>
            </a:r>
            <a:r>
              <a:rPr lang="en-US" dirty="0">
                <a:solidFill>
                  <a:srgbClr val="D18B31"/>
                </a:solidFill>
              </a:rPr>
              <a:t>    </a:t>
            </a:r>
            <a:r>
              <a:rPr lang="en-US" sz="1000" dirty="0">
                <a:solidFill>
                  <a:srgbClr val="D18B31"/>
                </a:solidFill>
              </a:rPr>
              <a:t> </a:t>
            </a:r>
            <a:r>
              <a:rPr lang="en-US" dirty="0">
                <a:solidFill>
                  <a:srgbClr val="D18B31"/>
                </a:solidFill>
              </a:rPr>
              <a:t>= latent representation</a:t>
            </a:r>
            <a:endParaRPr lang="sv-SE" dirty="0">
              <a:solidFill>
                <a:srgbClr val="D18B31"/>
              </a:solidFill>
            </a:endParaRPr>
          </a:p>
          <a:p>
            <a:r>
              <a:rPr lang="en-US" i="1" dirty="0">
                <a:solidFill>
                  <a:srgbClr val="D18B31"/>
                </a:solidFill>
              </a:rPr>
              <a:t>f(·)</a:t>
            </a:r>
            <a:r>
              <a:rPr lang="en-US" dirty="0">
                <a:solidFill>
                  <a:srgbClr val="D18B31"/>
                </a:solidFill>
              </a:rPr>
              <a:t> = surrogate model (e.g., GP)</a:t>
            </a:r>
          </a:p>
          <a:p>
            <a:endParaRPr lang="sv-SE" dirty="0">
              <a:solidFill>
                <a:srgbClr val="D18B31"/>
              </a:solidFill>
            </a:endParaRPr>
          </a:p>
          <a:p>
            <a:endParaRPr lang="sv-SE" dirty="0">
              <a:solidFill>
                <a:srgbClr val="D18B3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ACBE67-42BC-4723-92B3-067FD21DFC63}"/>
              </a:ext>
            </a:extLst>
          </p:cNvPr>
          <p:cNvSpPr/>
          <p:nvPr/>
        </p:nvSpPr>
        <p:spPr>
          <a:xfrm>
            <a:off x="3029520" y="3998859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solidFill>
                  <a:srgbClr val="1751A6"/>
                </a:solidFill>
              </a:rPr>
              <a:t>Goal:</a:t>
            </a:r>
          </a:p>
        </p:txBody>
      </p:sp>
    </p:spTree>
    <p:extLst>
      <p:ext uri="{BB962C8B-B14F-4D97-AF65-F5344CB8AC3E}">
        <p14:creationId xmlns:p14="http://schemas.microsoft.com/office/powerpoint/2010/main" val="120979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29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A few common strategies for molecular optimization in generative models: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1C294-9700-4388-926B-B9C523E73524}"/>
              </a:ext>
            </a:extLst>
          </p:cNvPr>
          <p:cNvSpPr txBox="1">
            <a:spLocks/>
          </p:cNvSpPr>
          <p:nvPr/>
        </p:nvSpPr>
        <p:spPr>
          <a:xfrm>
            <a:off x="1314450" y="157797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90000"/>
                  </a:schemeClr>
                </a:solidFill>
              </a:rPr>
              <a:t>Evolutionary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E3754"/>
                </a:solidFill>
              </a:rPr>
              <a:t>Bayesian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Reinforcement learning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B0F28B0-AAA8-43DD-84ED-1FA04DBC0B12}"/>
              </a:ext>
            </a:extLst>
          </p:cNvPr>
          <p:cNvSpPr/>
          <p:nvPr/>
        </p:nvSpPr>
        <p:spPr>
          <a:xfrm>
            <a:off x="0" y="6581001"/>
            <a:ext cx="83925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Gómez-</a:t>
            </a:r>
            <a:r>
              <a:rPr lang="fr-FR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Bombarelli</a:t>
            </a:r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al. ACS Cent. </a:t>
            </a:r>
            <a:r>
              <a:rPr lang="fr-FR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</a:t>
            </a:r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., 2018, 4, 268−276.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A25D85-9DC7-421D-9A72-2615C98DF1FE}"/>
              </a:ext>
            </a:extLst>
          </p:cNvPr>
          <p:cNvSpPr/>
          <p:nvPr/>
        </p:nvSpPr>
        <p:spPr>
          <a:xfrm>
            <a:off x="1802713" y="5251183"/>
            <a:ext cx="5715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v-SE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sv-S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7C8394-3F5E-45C2-A4D7-7CBD0ABD3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62" y="1986607"/>
            <a:ext cx="6590795" cy="34469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001846-4C84-46C6-8442-04153C0A08DE}"/>
              </a:ext>
            </a:extLst>
          </p:cNvPr>
          <p:cNvSpPr/>
          <p:nvPr/>
        </p:nvSpPr>
        <p:spPr>
          <a:xfrm>
            <a:off x="7845151" y="1019848"/>
            <a:ext cx="177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dirty="0">
                <a:solidFill>
                  <a:srgbClr val="1751A6"/>
                </a:solidFill>
              </a:rPr>
              <a:t>Example:</a:t>
            </a:r>
          </a:p>
          <a:p>
            <a:pPr algn="ctr"/>
            <a:r>
              <a:rPr lang="en-US" dirty="0"/>
              <a:t>SMILES VAE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6544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CCD176-4565-4649-B72A-B7ECAC063490}"/>
              </a:ext>
            </a:extLst>
          </p:cNvPr>
          <p:cNvSpPr/>
          <p:nvPr/>
        </p:nvSpPr>
        <p:spPr>
          <a:xfrm>
            <a:off x="0" y="0"/>
            <a:ext cx="12192000" cy="6847116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D8244-0BC5-488C-B0FE-B3A06052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1A81F-09E9-4C6D-862B-CBEDC8F8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9759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30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A few common strategies for molecular optimization in generative models: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1C294-9700-4388-926B-B9C523E73524}"/>
              </a:ext>
            </a:extLst>
          </p:cNvPr>
          <p:cNvSpPr txBox="1">
            <a:spLocks/>
          </p:cNvSpPr>
          <p:nvPr/>
        </p:nvSpPr>
        <p:spPr>
          <a:xfrm>
            <a:off x="1314450" y="157797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90000"/>
                  </a:schemeClr>
                </a:solidFill>
              </a:rPr>
              <a:t>Evolutionary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Bayesian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E3754"/>
                </a:solidFill>
              </a:rPr>
              <a:t>Reinforcement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A25D85-9DC7-421D-9A72-2615C98DF1FE}"/>
              </a:ext>
            </a:extLst>
          </p:cNvPr>
          <p:cNvSpPr/>
          <p:nvPr/>
        </p:nvSpPr>
        <p:spPr>
          <a:xfrm>
            <a:off x="1802713" y="5251183"/>
            <a:ext cx="5715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sv-SE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sv-S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74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81EA2A1-A100-4301-A38B-F68B72904D52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E7D80CE-EC2D-4E3C-BA25-9B253DB68655}"/>
              </a:ext>
            </a:extLst>
          </p:cNvPr>
          <p:cNvCxnSpPr>
            <a:cxnSpLocks/>
          </p:cNvCxnSpPr>
          <p:nvPr/>
        </p:nvCxnSpPr>
        <p:spPr>
          <a:xfrm flipH="1">
            <a:off x="6883425" y="4290766"/>
            <a:ext cx="106997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725F72-BAAB-4678-8B13-70AE6B82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31</a:t>
            </a:fld>
            <a:endParaRPr lang="sv-SE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9B41E35-C45A-4C3A-9E64-F785E4A2276E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 flipV="1">
            <a:off x="5316992" y="4134841"/>
            <a:ext cx="12700" cy="1405716"/>
          </a:xfrm>
          <a:prstGeom prst="bentConnector4">
            <a:avLst>
              <a:gd name="adj1" fmla="val 8475000"/>
              <a:gd name="adj2" fmla="val 9995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012146E-2AF7-4F81-9C45-8A9D5C038E76}"/>
              </a:ext>
            </a:extLst>
          </p:cNvPr>
          <p:cNvSpPr/>
          <p:nvPr/>
        </p:nvSpPr>
        <p:spPr>
          <a:xfrm>
            <a:off x="3150882" y="4360617"/>
            <a:ext cx="1452541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accent1"/>
                </a:solidFill>
              </a:rPr>
              <a:t>action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FC163D0-2F4F-4B48-B48A-68BA14911810}"/>
              </a:ext>
            </a:extLst>
          </p:cNvPr>
          <p:cNvSpPr/>
          <p:nvPr/>
        </p:nvSpPr>
        <p:spPr>
          <a:xfrm>
            <a:off x="7565647" y="4366967"/>
            <a:ext cx="1452541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accent4"/>
                </a:solidFill>
              </a:rPr>
              <a:t>state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77329B-13F8-4C0C-A1CF-A8B8CDFCC7DF}"/>
              </a:ext>
            </a:extLst>
          </p:cNvPr>
          <p:cNvCxnSpPr>
            <a:cxnSpLocks/>
          </p:cNvCxnSpPr>
          <p:nvPr/>
        </p:nvCxnSpPr>
        <p:spPr>
          <a:xfrm flipH="1">
            <a:off x="6881559" y="4290766"/>
            <a:ext cx="106997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18693FE-752C-40BD-8A51-71DC54325FB2}"/>
              </a:ext>
            </a:extLst>
          </p:cNvPr>
          <p:cNvSpPr/>
          <p:nvPr/>
        </p:nvSpPr>
        <p:spPr>
          <a:xfrm>
            <a:off x="6685512" y="3974587"/>
            <a:ext cx="1452541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accent2"/>
                </a:solidFill>
              </a:rPr>
              <a:t>reward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0BDCD9F2-C1FF-4138-BF90-0A4C2726FF8B}"/>
              </a:ext>
            </a:extLst>
          </p:cNvPr>
          <p:cNvCxnSpPr>
            <a:endCxn id="51" idx="3"/>
          </p:cNvCxnSpPr>
          <p:nvPr/>
        </p:nvCxnSpPr>
        <p:spPr>
          <a:xfrm rot="5400000" flipH="1" flipV="1">
            <a:off x="6172349" y="4837699"/>
            <a:ext cx="1405716" cy="12700"/>
          </a:xfrm>
          <a:prstGeom prst="bentConnector4">
            <a:avLst>
              <a:gd name="adj1" fmla="val 3436"/>
              <a:gd name="adj2" fmla="val 8500000"/>
            </a:avLst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9D3A28F-1960-4788-AE5B-7E639EC0F3AD}"/>
              </a:ext>
            </a:extLst>
          </p:cNvPr>
          <p:cNvSpPr/>
          <p:nvPr/>
        </p:nvSpPr>
        <p:spPr>
          <a:xfrm>
            <a:off x="5316993" y="3759172"/>
            <a:ext cx="1558215" cy="751339"/>
          </a:xfrm>
          <a:prstGeom prst="roundRect">
            <a:avLst/>
          </a:prstGeom>
          <a:solidFill>
            <a:srgbClr val="1751A6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  <a:endParaRPr lang="sv-SE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65BD066-4EF2-441C-8D90-5867825BDF7C}"/>
              </a:ext>
            </a:extLst>
          </p:cNvPr>
          <p:cNvSpPr/>
          <p:nvPr/>
        </p:nvSpPr>
        <p:spPr>
          <a:xfrm>
            <a:off x="5316993" y="5164889"/>
            <a:ext cx="1558215" cy="751339"/>
          </a:xfrm>
          <a:prstGeom prst="roundRect">
            <a:avLst/>
          </a:prstGeom>
          <a:solidFill>
            <a:srgbClr val="1751A6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  <a:endParaRPr lang="sv-SE" dirty="0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DE4802FB-2DD0-4CE3-B0A6-FF1D8346EDA4}"/>
              </a:ext>
            </a:extLst>
          </p:cNvPr>
          <p:cNvCxnSpPr>
            <a:cxnSpLocks/>
            <a:stCxn id="59" idx="1"/>
          </p:cNvCxnSpPr>
          <p:nvPr/>
        </p:nvCxnSpPr>
        <p:spPr>
          <a:xfrm rot="10800000" flipV="1">
            <a:off x="5320066" y="4134879"/>
            <a:ext cx="12700" cy="1405716"/>
          </a:xfrm>
          <a:prstGeom prst="bentConnector4">
            <a:avLst>
              <a:gd name="adj1" fmla="val 8475000"/>
              <a:gd name="adj2" fmla="val 9995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9435BA2-35D7-40C2-BBBF-A672BE6F2536}"/>
              </a:ext>
            </a:extLst>
          </p:cNvPr>
          <p:cNvSpPr/>
          <p:nvPr/>
        </p:nvSpPr>
        <p:spPr>
          <a:xfrm>
            <a:off x="2914623" y="4360617"/>
            <a:ext cx="1452541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accent1"/>
                </a:solidFill>
              </a:rPr>
              <a:t>molecule building actions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9810D21-50AF-4EE6-9B42-A8BBFF3B30B2}"/>
              </a:ext>
            </a:extLst>
          </p:cNvPr>
          <p:cNvSpPr/>
          <p:nvPr/>
        </p:nvSpPr>
        <p:spPr>
          <a:xfrm>
            <a:off x="7567513" y="4366967"/>
            <a:ext cx="1452541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accent4"/>
                </a:solidFill>
              </a:rPr>
              <a:t>state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C4259BB-7078-4B88-8F6C-2A8D3008E294}"/>
              </a:ext>
            </a:extLst>
          </p:cNvPr>
          <p:cNvCxnSpPr>
            <a:endCxn id="59" idx="3"/>
          </p:cNvCxnSpPr>
          <p:nvPr/>
        </p:nvCxnSpPr>
        <p:spPr>
          <a:xfrm rot="5400000" flipH="1" flipV="1">
            <a:off x="6175423" y="4837737"/>
            <a:ext cx="1405716" cy="12700"/>
          </a:xfrm>
          <a:prstGeom prst="bentConnector4">
            <a:avLst>
              <a:gd name="adj1" fmla="val 3436"/>
              <a:gd name="adj2" fmla="val 8500000"/>
            </a:avLst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F33CF76-1AA5-4C11-B993-D142D9999EF0}"/>
              </a:ext>
            </a:extLst>
          </p:cNvPr>
          <p:cNvSpPr/>
          <p:nvPr/>
        </p:nvSpPr>
        <p:spPr>
          <a:xfrm>
            <a:off x="5320067" y="3759210"/>
            <a:ext cx="1558215" cy="751339"/>
          </a:xfrm>
          <a:prstGeom prst="roundRect">
            <a:avLst/>
          </a:prstGeom>
          <a:solidFill>
            <a:srgbClr val="1751A6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generative model</a:t>
            </a:r>
            <a:endParaRPr lang="sv-SE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F7C16D2-E224-4E5B-A777-9BB24C327C7F}"/>
              </a:ext>
            </a:extLst>
          </p:cNvPr>
          <p:cNvSpPr/>
          <p:nvPr/>
        </p:nvSpPr>
        <p:spPr>
          <a:xfrm>
            <a:off x="5316892" y="5164925"/>
            <a:ext cx="1558215" cy="751339"/>
          </a:xfrm>
          <a:prstGeom prst="roundRect">
            <a:avLst/>
          </a:prstGeom>
          <a:solidFill>
            <a:srgbClr val="1751A6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molecules</a:t>
            </a:r>
            <a:endParaRPr lang="sv-SE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1506AAC-9D2B-40BD-AB33-894468C56710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A few common strategies for molecular optimization in generative models: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5E4A0F-2A18-4A4F-BC45-1CA61FA66AD0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2DBB2C6-1978-4FC7-B0A9-EADFC576338D}"/>
              </a:ext>
            </a:extLst>
          </p:cNvPr>
          <p:cNvSpPr/>
          <p:nvPr/>
        </p:nvSpPr>
        <p:spPr>
          <a:xfrm>
            <a:off x="7832785" y="4342986"/>
            <a:ext cx="1452541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accent4"/>
                </a:solidFill>
              </a:rPr>
              <a:t>molecule "score"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AFFECEF-CAC2-4E3F-9EEA-B8F5B9A943E6}"/>
              </a:ext>
            </a:extLst>
          </p:cNvPr>
          <p:cNvSpPr txBox="1">
            <a:spLocks/>
          </p:cNvSpPr>
          <p:nvPr/>
        </p:nvSpPr>
        <p:spPr>
          <a:xfrm>
            <a:off x="1314450" y="157797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90000"/>
                  </a:schemeClr>
                </a:solidFill>
              </a:rPr>
              <a:t>Evolutionary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Bayesian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E3754"/>
                </a:solidFill>
              </a:rPr>
              <a:t>Reinforcement learning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528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51" grpId="0" animBg="1"/>
      <p:bldP spid="52" grpId="0" animBg="1"/>
      <p:bldP spid="54" grpId="0"/>
      <p:bldP spid="55" grpId="0"/>
      <p:bldP spid="55" grpId="1"/>
      <p:bldP spid="59" grpId="0" animBg="1"/>
      <p:bldP spid="60" grpId="0" animBg="1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2F6D55A-822C-4428-AD23-E6CDF57C1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6"/>
          <a:stretch/>
        </p:blipFill>
        <p:spPr>
          <a:xfrm>
            <a:off x="5462776" y="1571069"/>
            <a:ext cx="6295647" cy="25737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725F72-BAAB-4678-8B13-70AE6B825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32</a:t>
            </a:fld>
            <a:endParaRPr lang="sv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1EA2A1-A100-4301-A38B-F68B72904D52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78853D-1FF9-47E4-8135-137EC5DB5753}"/>
              </a:ext>
            </a:extLst>
          </p:cNvPr>
          <p:cNvSpPr/>
          <p:nvPr/>
        </p:nvSpPr>
        <p:spPr>
          <a:xfrm>
            <a:off x="-125" y="6403241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Romeo Atance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JCIM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					github.com/olsson-group/RL-GraphINVENT</a:t>
            </a: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Romeo Atance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ICML RL4RealLife Workshop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		github.com/MolecularAI/GraphINVENT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1506AAC-9D2B-40BD-AB33-894468C56710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A few common strategies for molecular optimization in generative models: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5E4A0F-2A18-4A4F-BC45-1CA61FA66AD0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AFFECEF-CAC2-4E3F-9EEA-B8F5B9A943E6}"/>
              </a:ext>
            </a:extLst>
          </p:cNvPr>
          <p:cNvSpPr txBox="1">
            <a:spLocks/>
          </p:cNvSpPr>
          <p:nvPr/>
        </p:nvSpPr>
        <p:spPr>
          <a:xfrm>
            <a:off x="1314450" y="157797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90000"/>
                  </a:schemeClr>
                </a:solidFill>
              </a:rPr>
              <a:t>Transfer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90000"/>
                  </a:schemeClr>
                </a:solidFill>
              </a:rPr>
              <a:t>Evolutionary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Bayesian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E3754"/>
                </a:solidFill>
              </a:rPr>
              <a:t>Reinforcement learning</a:t>
            </a:r>
          </a:p>
        </p:txBody>
      </p:sp>
      <p:pic>
        <p:nvPicPr>
          <p:cNvPr id="30" name="Picture 29" descr="A person in a blue shirt&#10;&#10;Description automatically generated">
            <a:extLst>
              <a:ext uri="{FF2B5EF4-FFF2-40B4-BE49-F238E27FC236}">
                <a16:creationId xmlns:a16="http://schemas.microsoft.com/office/drawing/2014/main" id="{19167DA0-851B-4BAD-9992-845E99AB7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119" y="5334309"/>
            <a:ext cx="923104" cy="919856"/>
          </a:xfrm>
          <a:prstGeom prst="rect">
            <a:avLst/>
          </a:prstGeom>
        </p:spPr>
      </p:pic>
      <p:pic>
        <p:nvPicPr>
          <p:cNvPr id="31" name="Picture 30" descr="A close up of a child&#10;&#10;Description automatically generated">
            <a:extLst>
              <a:ext uri="{FF2B5EF4-FFF2-40B4-BE49-F238E27FC236}">
                <a16:creationId xmlns:a16="http://schemas.microsoft.com/office/drawing/2014/main" id="{CB93994C-3B69-4CB7-ADA0-FC66D6EF29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79" r="10845"/>
          <a:stretch/>
        </p:blipFill>
        <p:spPr>
          <a:xfrm>
            <a:off x="9331189" y="5344712"/>
            <a:ext cx="852190" cy="919036"/>
          </a:xfrm>
          <a:prstGeom prst="rect">
            <a:avLst/>
          </a:prstGeom>
        </p:spPr>
      </p:pic>
      <p:pic>
        <p:nvPicPr>
          <p:cNvPr id="32" name="Picture 6" descr="Spotlight on Research with Simon Olsson | Chalmers">
            <a:extLst>
              <a:ext uri="{FF2B5EF4-FFF2-40B4-BE49-F238E27FC236}">
                <a16:creationId xmlns:a16="http://schemas.microsoft.com/office/drawing/2014/main" id="{59B446F0-0EE5-4AC6-B3ED-D81269640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125" y="5344132"/>
            <a:ext cx="778328" cy="9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A picture containing person, person, older&#10;&#10;Description automatically generated">
            <a:extLst>
              <a:ext uri="{FF2B5EF4-FFF2-40B4-BE49-F238E27FC236}">
                <a16:creationId xmlns:a16="http://schemas.microsoft.com/office/drawing/2014/main" id="{C80F0A4D-AA5E-4ABE-A773-1DEE4E6BA7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895" y="5344132"/>
            <a:ext cx="840632" cy="91961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A7FD1C1-EC2A-47AA-B88C-CEF4D7CE4EFA}"/>
              </a:ext>
            </a:extLst>
          </p:cNvPr>
          <p:cNvSpPr/>
          <p:nvPr/>
        </p:nvSpPr>
        <p:spPr>
          <a:xfrm>
            <a:off x="7862463" y="855474"/>
            <a:ext cx="177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dirty="0">
                <a:solidFill>
                  <a:srgbClr val="1751A6"/>
                </a:solidFill>
              </a:rPr>
              <a:t>Example:</a:t>
            </a:r>
          </a:p>
          <a:p>
            <a:pPr algn="ctr"/>
            <a:r>
              <a:rPr lang="en-US" dirty="0"/>
              <a:t>GraphINVENT</a:t>
            </a:r>
            <a:endParaRPr lang="sv-S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D7B7E26-7167-4A47-8A8F-858180BC90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568"/>
          <a:stretch/>
        </p:blipFill>
        <p:spPr>
          <a:xfrm>
            <a:off x="5455930" y="4372759"/>
            <a:ext cx="2137628" cy="164334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76759A-8727-4F45-8A05-3A761844D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1564"/>
          <a:stretch/>
        </p:blipFill>
        <p:spPr>
          <a:xfrm>
            <a:off x="893602" y="4391231"/>
            <a:ext cx="2169959" cy="164079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87154B-0B3D-4629-93CC-77692AD59E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6807" y="4349876"/>
            <a:ext cx="2177681" cy="1668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5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33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In molecular optimization, we want to balance </a:t>
            </a:r>
            <a:r>
              <a:rPr lang="en-US" sz="3200" b="1" dirty="0">
                <a:solidFill>
                  <a:srgbClr val="31A6C1"/>
                </a:solidFill>
              </a:rPr>
              <a:t>exploration</a:t>
            </a:r>
            <a:r>
              <a:rPr lang="en-US" sz="3200" b="1" dirty="0">
                <a:solidFill>
                  <a:srgbClr val="1751A6"/>
                </a:solidFill>
              </a:rPr>
              <a:t> vs </a:t>
            </a:r>
            <a:r>
              <a:rPr lang="en-US" sz="3200" b="1" dirty="0">
                <a:solidFill>
                  <a:srgbClr val="8CD1B9"/>
                </a:solidFill>
              </a:rPr>
              <a:t>exploitation</a:t>
            </a:r>
            <a:r>
              <a:rPr lang="en-US" sz="3200" b="1" dirty="0">
                <a:solidFill>
                  <a:srgbClr val="1751A6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2" descr="Fig. 7">
            <a:extLst>
              <a:ext uri="{FF2B5EF4-FFF2-40B4-BE49-F238E27FC236}">
                <a16:creationId xmlns:a16="http://schemas.microsoft.com/office/drawing/2014/main" id="{5B3E9D27-67BD-46EC-A6E2-542BA41BB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805" y="1268469"/>
            <a:ext cx="5252390" cy="453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4B462E-6EE6-49DB-85EF-AE031C916C40}"/>
              </a:ext>
            </a:extLst>
          </p:cNvPr>
          <p:cNvSpPr/>
          <p:nvPr/>
        </p:nvSpPr>
        <p:spPr>
          <a:xfrm>
            <a:off x="0" y="6385564"/>
            <a:ext cx="53340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 from</a:t>
            </a:r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Olivecrona et al.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J. </a:t>
            </a:r>
            <a:r>
              <a:rPr lang="en-US" sz="12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Cheminform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48.</a:t>
            </a:r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784858-00D9-4029-8489-9960C6FC4BD1}"/>
              </a:ext>
            </a:extLst>
          </p:cNvPr>
          <p:cNvSpPr/>
          <p:nvPr/>
        </p:nvSpPr>
        <p:spPr>
          <a:xfrm>
            <a:off x="1161680" y="2323783"/>
            <a:ext cx="1772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dirty="0">
                <a:solidFill>
                  <a:srgbClr val="1751A6"/>
                </a:solidFill>
              </a:rPr>
              <a:t>Example:</a:t>
            </a:r>
          </a:p>
          <a:p>
            <a:pPr algn="ctr"/>
            <a:r>
              <a:rPr lang="en-US" dirty="0"/>
              <a:t>REINVENT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430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34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How do we evaluate and compare molecular generative models?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E827002-6D8C-463A-B045-C0C051D84831}"/>
              </a:ext>
            </a:extLst>
          </p:cNvPr>
          <p:cNvSpPr txBox="1">
            <a:spLocks/>
          </p:cNvSpPr>
          <p:nvPr/>
        </p:nvSpPr>
        <p:spPr>
          <a:xfrm>
            <a:off x="1386030" y="1073970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>
                <a:solidFill>
                  <a:srgbClr val="0C2062"/>
                </a:solidFill>
              </a:rPr>
              <a:t>Specific metrics:</a:t>
            </a:r>
          </a:p>
          <a:p>
            <a:pPr lvl="1"/>
            <a:r>
              <a:rPr lang="en-US" dirty="0">
                <a:solidFill>
                  <a:srgbClr val="1751A6"/>
                </a:solidFill>
              </a:rPr>
              <a:t>Validity, novelty, uniqueness, diversity</a:t>
            </a:r>
          </a:p>
          <a:p>
            <a:pPr lvl="1"/>
            <a:r>
              <a:rPr lang="en-US" dirty="0">
                <a:solidFill>
                  <a:srgbClr val="1751A6"/>
                </a:solidFill>
              </a:rPr>
              <a:t>Predicted activity scores</a:t>
            </a:r>
          </a:p>
          <a:p>
            <a:pPr lvl="1"/>
            <a:r>
              <a:rPr lang="en-US" dirty="0">
                <a:solidFill>
                  <a:srgbClr val="1751A6"/>
                </a:solidFill>
              </a:rPr>
              <a:t>Chemical space coverage</a:t>
            </a:r>
            <a:endParaRPr lang="sv-SE" dirty="0">
              <a:solidFill>
                <a:srgbClr val="1751A6"/>
              </a:solidFill>
            </a:endParaRPr>
          </a:p>
          <a:p>
            <a:pPr lvl="1"/>
            <a:r>
              <a:rPr lang="en-US" dirty="0">
                <a:solidFill>
                  <a:srgbClr val="1751A6"/>
                </a:solidFill>
              </a:rPr>
              <a:t>Compare to virtual screening</a:t>
            </a:r>
            <a:endParaRPr lang="sv-SE" dirty="0">
              <a:solidFill>
                <a:srgbClr val="1751A6"/>
              </a:solidFill>
            </a:endParaRPr>
          </a:p>
          <a:p>
            <a:pPr lvl="1"/>
            <a:r>
              <a:rPr lang="en-US" dirty="0">
                <a:solidFill>
                  <a:srgbClr val="1751A6"/>
                </a:solidFill>
              </a:rPr>
              <a:t>…</a:t>
            </a:r>
          </a:p>
          <a:p>
            <a:pPr lvl="1"/>
            <a:endParaRPr lang="en-US" dirty="0">
              <a:solidFill>
                <a:srgbClr val="1751A6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0C2062"/>
                </a:solidFill>
              </a:rPr>
              <a:t>Benchmarking frameworks:</a:t>
            </a:r>
          </a:p>
          <a:p>
            <a:pPr lvl="1"/>
            <a:r>
              <a:rPr lang="en-US" dirty="0">
                <a:solidFill>
                  <a:srgbClr val="1751A6"/>
                </a:solidFill>
              </a:rPr>
              <a:t>MOSES</a:t>
            </a:r>
            <a:endParaRPr lang="sv-SE" dirty="0">
              <a:solidFill>
                <a:srgbClr val="1751A6"/>
              </a:solidFill>
            </a:endParaRPr>
          </a:p>
          <a:p>
            <a:pPr lvl="1"/>
            <a:r>
              <a:rPr lang="en-US" dirty="0" err="1">
                <a:solidFill>
                  <a:srgbClr val="1751A6"/>
                </a:solidFill>
              </a:rPr>
              <a:t>GuacaMol</a:t>
            </a:r>
            <a:endParaRPr lang="sv-SE" dirty="0">
              <a:solidFill>
                <a:srgbClr val="1751A6"/>
              </a:solidFill>
            </a:endParaRPr>
          </a:p>
          <a:p>
            <a:pPr lvl="1"/>
            <a:r>
              <a:rPr lang="en-US" dirty="0">
                <a:solidFill>
                  <a:srgbClr val="1751A6"/>
                </a:solidFill>
              </a:rPr>
              <a:t>Therapeutics Data Commons (TDC)</a:t>
            </a:r>
            <a:endParaRPr lang="sv-SE" dirty="0">
              <a:solidFill>
                <a:srgbClr val="1751A6"/>
              </a:solidFill>
            </a:endParaRPr>
          </a:p>
          <a:p>
            <a:pPr lvl="1"/>
            <a:r>
              <a:rPr lang="en-US" dirty="0">
                <a:solidFill>
                  <a:srgbClr val="1751A6"/>
                </a:solidFill>
              </a:rPr>
              <a:t>Practical Molecular Optimization (PMO)</a:t>
            </a:r>
          </a:p>
          <a:p>
            <a:pPr lvl="1"/>
            <a:r>
              <a:rPr lang="en-US" dirty="0">
                <a:solidFill>
                  <a:srgbClr val="1751A6"/>
                </a:solidFill>
              </a:rPr>
              <a:t>…</a:t>
            </a:r>
          </a:p>
          <a:p>
            <a:pPr lvl="0"/>
            <a:endParaRPr lang="sv-SE" dirty="0">
              <a:solidFill>
                <a:srgbClr val="1751A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814F75-CF73-4E22-BAD8-1E88DADB14BC}"/>
              </a:ext>
            </a:extLst>
          </p:cNvPr>
          <p:cNvSpPr/>
          <p:nvPr/>
        </p:nvSpPr>
        <p:spPr>
          <a:xfrm>
            <a:off x="0" y="6585092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references at end of presentation</a:t>
            </a:r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318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How do we evaluate and compare molecular generative models?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E827002-6D8C-463A-B045-C0C051D84831}"/>
              </a:ext>
            </a:extLst>
          </p:cNvPr>
          <p:cNvSpPr txBox="1">
            <a:spLocks/>
          </p:cNvSpPr>
          <p:nvPr/>
        </p:nvSpPr>
        <p:spPr>
          <a:xfrm>
            <a:off x="1386030" y="1073970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>
                <a:solidFill>
                  <a:srgbClr val="0C2062"/>
                </a:solidFill>
              </a:rPr>
              <a:t>Specific metrics:</a:t>
            </a:r>
          </a:p>
          <a:p>
            <a:pPr lvl="1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Validity, novelty, uniqueness, diversity</a:t>
            </a:r>
          </a:p>
          <a:p>
            <a:pPr lvl="1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Predicted activity scores</a:t>
            </a:r>
          </a:p>
          <a:p>
            <a:pPr lvl="1"/>
            <a:r>
              <a:rPr lang="en-US" dirty="0">
                <a:solidFill>
                  <a:srgbClr val="0C2062"/>
                </a:solidFill>
              </a:rPr>
              <a:t>Chemical space coverage</a:t>
            </a:r>
            <a:endParaRPr lang="sv-SE" dirty="0">
              <a:solidFill>
                <a:srgbClr val="0C2062"/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Compare to virtual screening</a:t>
            </a:r>
            <a:endParaRPr lang="sv-SE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…</a:t>
            </a:r>
          </a:p>
          <a:p>
            <a:pPr lvl="1"/>
            <a:endParaRPr lang="en-US" dirty="0">
              <a:solidFill>
                <a:srgbClr val="1751A6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0C2062"/>
                </a:solidFill>
              </a:rPr>
              <a:t>Benchmarking frameworks:</a:t>
            </a:r>
          </a:p>
          <a:p>
            <a:pPr lvl="1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MOSES</a:t>
            </a:r>
            <a:endParaRPr lang="sv-SE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GuacaMol</a:t>
            </a:r>
            <a:endParaRPr lang="sv-SE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Therapeutics Data Commons (TDC)</a:t>
            </a:r>
            <a:endParaRPr lang="sv-SE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Practical Molecular Optimization (PMO)</a:t>
            </a:r>
          </a:p>
          <a:p>
            <a:pPr lvl="1"/>
            <a:r>
              <a:rPr lang="en-US" dirty="0">
                <a:solidFill>
                  <a:schemeClr val="tx2">
                    <a:lumMod val="25000"/>
                    <a:lumOff val="75000"/>
                  </a:schemeClr>
                </a:solidFill>
              </a:rPr>
              <a:t>…</a:t>
            </a:r>
          </a:p>
          <a:p>
            <a:pPr lvl="0"/>
            <a:endParaRPr lang="sv-SE" dirty="0">
              <a:solidFill>
                <a:srgbClr val="1751A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814F75-CF73-4E22-BAD8-1E88DADB14BC}"/>
              </a:ext>
            </a:extLst>
          </p:cNvPr>
          <p:cNvSpPr/>
          <p:nvPr/>
        </p:nvSpPr>
        <p:spPr>
          <a:xfrm>
            <a:off x="0" y="6585092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references at end of presentation</a:t>
            </a:r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8180C4-E15B-4869-81D1-B4842EAA2EF5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338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36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Evaluating generative models on chemical space coverage: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814F75-CF73-4E22-BAD8-1E88DADB14BC}"/>
              </a:ext>
            </a:extLst>
          </p:cNvPr>
          <p:cNvSpPr/>
          <p:nvPr/>
        </p:nvSpPr>
        <p:spPr>
          <a:xfrm>
            <a:off x="0" y="6585092"/>
            <a:ext cx="533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references at end of presentation</a:t>
            </a:r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8180C4-E15B-4869-81D1-B4842EAA2EF5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352299-1808-4DED-8959-D6E07B112C61}"/>
              </a:ext>
            </a:extLst>
          </p:cNvPr>
          <p:cNvSpPr/>
          <p:nvPr/>
        </p:nvSpPr>
        <p:spPr>
          <a:xfrm>
            <a:off x="4916761" y="1375690"/>
            <a:ext cx="2470825" cy="2471000"/>
          </a:xfrm>
          <a:custGeom>
            <a:avLst/>
            <a:gdLst>
              <a:gd name="connsiteX0" fmla="*/ 0 w 2470825"/>
              <a:gd name="connsiteY0" fmla="*/ 1235500 h 2471000"/>
              <a:gd name="connsiteX1" fmla="*/ 1235413 w 2470825"/>
              <a:gd name="connsiteY1" fmla="*/ 0 h 2471000"/>
              <a:gd name="connsiteX2" fmla="*/ 2470826 w 2470825"/>
              <a:gd name="connsiteY2" fmla="*/ 1235500 h 2471000"/>
              <a:gd name="connsiteX3" fmla="*/ 1235413 w 2470825"/>
              <a:gd name="connsiteY3" fmla="*/ 2471000 h 2471000"/>
              <a:gd name="connsiteX4" fmla="*/ 0 w 2470825"/>
              <a:gd name="connsiteY4" fmla="*/ 1235500 h 247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0825" h="2471000">
                <a:moveTo>
                  <a:pt x="0" y="1235500"/>
                </a:moveTo>
                <a:cubicBezTo>
                  <a:pt x="0" y="553152"/>
                  <a:pt x="553113" y="0"/>
                  <a:pt x="1235413" y="0"/>
                </a:cubicBezTo>
                <a:cubicBezTo>
                  <a:pt x="1917713" y="0"/>
                  <a:pt x="2470826" y="553152"/>
                  <a:pt x="2470826" y="1235500"/>
                </a:cubicBezTo>
                <a:cubicBezTo>
                  <a:pt x="2470826" y="1917848"/>
                  <a:pt x="1917713" y="2471000"/>
                  <a:pt x="1235413" y="2471000"/>
                </a:cubicBezTo>
                <a:cubicBezTo>
                  <a:pt x="553113" y="2471000"/>
                  <a:pt x="0" y="1917848"/>
                  <a:pt x="0" y="123550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8044" tIns="438070" rIns="438044" bIns="43807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2000" b="1" dirty="0">
                <a:latin typeface="Garamond" panose="02020404030301010803" pitchFamily="18" charset="0"/>
              </a:rPr>
              <a:t>GDB-13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306E8A-6C52-40F4-942D-33ADCBDC318F}"/>
              </a:ext>
            </a:extLst>
          </p:cNvPr>
          <p:cNvSpPr/>
          <p:nvPr/>
        </p:nvSpPr>
        <p:spPr>
          <a:xfrm>
            <a:off x="6253531" y="2705515"/>
            <a:ext cx="2470825" cy="2471000"/>
          </a:xfrm>
          <a:custGeom>
            <a:avLst/>
            <a:gdLst>
              <a:gd name="connsiteX0" fmla="*/ 0 w 2470825"/>
              <a:gd name="connsiteY0" fmla="*/ 1235500 h 2471000"/>
              <a:gd name="connsiteX1" fmla="*/ 1235413 w 2470825"/>
              <a:gd name="connsiteY1" fmla="*/ 0 h 2471000"/>
              <a:gd name="connsiteX2" fmla="*/ 2470826 w 2470825"/>
              <a:gd name="connsiteY2" fmla="*/ 1235500 h 2471000"/>
              <a:gd name="connsiteX3" fmla="*/ 1235413 w 2470825"/>
              <a:gd name="connsiteY3" fmla="*/ 2471000 h 2471000"/>
              <a:gd name="connsiteX4" fmla="*/ 0 w 2470825"/>
              <a:gd name="connsiteY4" fmla="*/ 1235500 h 247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0825" h="2471000">
                <a:moveTo>
                  <a:pt x="0" y="1235500"/>
                </a:moveTo>
                <a:cubicBezTo>
                  <a:pt x="0" y="553152"/>
                  <a:pt x="553113" y="0"/>
                  <a:pt x="1235413" y="0"/>
                </a:cubicBezTo>
                <a:cubicBezTo>
                  <a:pt x="1917713" y="0"/>
                  <a:pt x="2470826" y="553152"/>
                  <a:pt x="2470826" y="1235500"/>
                </a:cubicBezTo>
                <a:cubicBezTo>
                  <a:pt x="2470826" y="1917848"/>
                  <a:pt x="1917713" y="2471000"/>
                  <a:pt x="1235413" y="2471000"/>
                </a:cubicBezTo>
                <a:cubicBezTo>
                  <a:pt x="553113" y="2471000"/>
                  <a:pt x="0" y="1917848"/>
                  <a:pt x="0" y="123550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alpha val="50000"/>
              <a:hueOff val="0"/>
              <a:satOff val="-35856"/>
              <a:lumOff val="45667"/>
              <a:alphaOff val="0"/>
            </a:schemeClr>
          </a:fillRef>
          <a:effectRef idx="0">
            <a:schemeClr val="accent6">
              <a:shade val="80000"/>
              <a:alpha val="50000"/>
              <a:hueOff val="0"/>
              <a:satOff val="-35856"/>
              <a:lumOff val="45667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8044" tIns="438070" rIns="438044" bIns="43807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sv-SE" sz="2000" dirty="0">
                <a:latin typeface="Garamond" panose="02020404030301010803" pitchFamily="18" charset="0"/>
              </a:rPr>
              <a:t>generative model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36465642-BA22-4B41-A30D-992C63D0AC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442D06-2EF4-4715-82C9-48917B552058}" type="slidenum">
              <a:rPr lang="sv-SE" smtClean="0"/>
              <a:pPr/>
              <a:t>36</a:t>
            </a:fld>
            <a:endParaRPr lang="sv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C67898-9226-42C6-BFEC-55247C894410}"/>
              </a:ext>
            </a:extLst>
          </p:cNvPr>
          <p:cNvSpPr/>
          <p:nvPr/>
        </p:nvSpPr>
        <p:spPr>
          <a:xfrm>
            <a:off x="2106613" y="384449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b="1" dirty="0">
                <a:solidFill>
                  <a:schemeClr val="accent4">
                    <a:lumMod val="50000"/>
                  </a:schemeClr>
                </a:solidFill>
              </a:rPr>
              <a:t>GDB-13</a:t>
            </a:r>
            <a:br>
              <a:rPr lang="sv-SE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sv-SE" dirty="0">
                <a:solidFill>
                  <a:schemeClr val="accent4">
                    <a:lumMod val="50000"/>
                  </a:schemeClr>
                </a:solidFill>
              </a:rPr>
              <a:t>small organic molecules, ≤13 HAs</a:t>
            </a:r>
            <a:br>
              <a:rPr lang="sv-SE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sv-SE" dirty="0">
                <a:solidFill>
                  <a:schemeClr val="accent4">
                    <a:lumMod val="50000"/>
                  </a:schemeClr>
                </a:solidFill>
              </a:rPr>
              <a:t>975 million molecules</a:t>
            </a:r>
            <a:br>
              <a:rPr lang="sv-SE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sv-SE" dirty="0">
                <a:solidFill>
                  <a:schemeClr val="accent4">
                    <a:lumMod val="50000"/>
                  </a:schemeClr>
                </a:solidFill>
              </a:rPr>
              <a:t>{C, N, O, S, Cl}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2D7205-EA67-4AAD-8E0A-C17D8E44475E}"/>
              </a:ext>
            </a:extLst>
          </p:cNvPr>
          <p:cNvSpPr/>
          <p:nvPr/>
        </p:nvSpPr>
        <p:spPr bwMode="auto">
          <a:xfrm>
            <a:off x="6999662" y="2980721"/>
            <a:ext cx="73152" cy="762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sz="2400">
              <a:latin typeface="Times" charset="0"/>
              <a:ea typeface="Geneva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9B63124-959D-4AB1-BCE5-DE7BCA20C008}"/>
              </a:ext>
            </a:extLst>
          </p:cNvPr>
          <p:cNvSpPr/>
          <p:nvPr/>
        </p:nvSpPr>
        <p:spPr bwMode="auto">
          <a:xfrm rot="19852342">
            <a:off x="6991932" y="2667415"/>
            <a:ext cx="994025" cy="76200"/>
          </a:xfrm>
          <a:custGeom>
            <a:avLst/>
            <a:gdLst>
              <a:gd name="connsiteX0" fmla="*/ 0 w 678095"/>
              <a:gd name="connsiteY0" fmla="*/ 51580 h 51580"/>
              <a:gd name="connsiteX1" fmla="*/ 318499 w 678095"/>
              <a:gd name="connsiteY1" fmla="*/ 10483 h 51580"/>
              <a:gd name="connsiteX2" fmla="*/ 678095 w 678095"/>
              <a:gd name="connsiteY2" fmla="*/ 209 h 5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095" h="51580">
                <a:moveTo>
                  <a:pt x="0" y="51580"/>
                </a:moveTo>
                <a:cubicBezTo>
                  <a:pt x="106166" y="37881"/>
                  <a:pt x="211963" y="20928"/>
                  <a:pt x="318499" y="10483"/>
                </a:cubicBezTo>
                <a:cubicBezTo>
                  <a:pt x="449459" y="-2356"/>
                  <a:pt x="549657" y="209"/>
                  <a:pt x="678095" y="20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ysDash"/>
            <a:round/>
            <a:headEnd type="stealth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sz="2400">
              <a:latin typeface="Times" charset="0"/>
              <a:ea typeface="Geneva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D06A8-D899-44ED-84B6-6D8DA09F3F6C}"/>
              </a:ext>
            </a:extLst>
          </p:cNvPr>
          <p:cNvSpPr/>
          <p:nvPr/>
        </p:nvSpPr>
        <p:spPr>
          <a:xfrm>
            <a:off x="7848601" y="2184832"/>
            <a:ext cx="10599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>
                <a:solidFill>
                  <a:srgbClr val="1751A6"/>
                </a:solidFill>
              </a:rPr>
              <a:t>training set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4505739-7A98-4CD1-A766-7A89C990089B}"/>
              </a:ext>
            </a:extLst>
          </p:cNvPr>
          <p:cNvSpPr/>
          <p:nvPr/>
        </p:nvSpPr>
        <p:spPr bwMode="auto">
          <a:xfrm rot="19852342">
            <a:off x="7134551" y="2465732"/>
            <a:ext cx="1153419" cy="129501"/>
          </a:xfrm>
          <a:custGeom>
            <a:avLst/>
            <a:gdLst>
              <a:gd name="connsiteX0" fmla="*/ 0 w 678095"/>
              <a:gd name="connsiteY0" fmla="*/ 51580 h 51580"/>
              <a:gd name="connsiteX1" fmla="*/ 318499 w 678095"/>
              <a:gd name="connsiteY1" fmla="*/ 10483 h 51580"/>
              <a:gd name="connsiteX2" fmla="*/ 678095 w 678095"/>
              <a:gd name="connsiteY2" fmla="*/ 209 h 5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095" h="51580">
                <a:moveTo>
                  <a:pt x="0" y="51580"/>
                </a:moveTo>
                <a:cubicBezTo>
                  <a:pt x="106166" y="37881"/>
                  <a:pt x="211963" y="20928"/>
                  <a:pt x="318499" y="10483"/>
                </a:cubicBezTo>
                <a:cubicBezTo>
                  <a:pt x="449459" y="-2356"/>
                  <a:pt x="549657" y="209"/>
                  <a:pt x="678095" y="20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ysDash"/>
            <a:round/>
            <a:headEnd type="stealth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sz="2400">
              <a:latin typeface="Times" charset="0"/>
              <a:ea typeface="Genev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B50B33-DC55-4D15-B801-773552CF6CC2}"/>
              </a:ext>
            </a:extLst>
          </p:cNvPr>
          <p:cNvSpPr/>
          <p:nvPr/>
        </p:nvSpPr>
        <p:spPr>
          <a:xfrm>
            <a:off x="8144574" y="1926215"/>
            <a:ext cx="215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600" dirty="0">
                <a:solidFill>
                  <a:srgbClr val="1751A6"/>
                </a:solidFill>
              </a:rPr>
              <a:t>chemical space coverage </a:t>
            </a:r>
          </a:p>
          <a:p>
            <a:pPr algn="ctr"/>
            <a:r>
              <a:rPr lang="sv-SE" sz="1600" dirty="0">
                <a:solidFill>
                  <a:srgbClr val="1751A6"/>
                </a:solidFill>
              </a:rPr>
              <a:t>(↑ better)</a:t>
            </a:r>
          </a:p>
        </p:txBody>
      </p:sp>
      <p:pic>
        <p:nvPicPr>
          <p:cNvPr id="20" name="Picture 2" descr="AstraZeneca Supervisors | This project was funded by Horizon2020 research  and innovation programme under the Marie Skłodowska-Curie grant agreement  676434">
            <a:extLst>
              <a:ext uri="{FF2B5EF4-FFF2-40B4-BE49-F238E27FC236}">
                <a16:creationId xmlns:a16="http://schemas.microsoft.com/office/drawing/2014/main" id="{B28734C2-293E-4D81-B961-4C030870E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223" y="5353338"/>
            <a:ext cx="905855" cy="95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 descr="Users">
            <a:extLst>
              <a:ext uri="{FF2B5EF4-FFF2-40B4-BE49-F238E27FC236}">
                <a16:creationId xmlns:a16="http://schemas.microsoft.com/office/drawing/2014/main" id="{AB87933E-1C88-4E72-8C1B-BEB9E2F74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46660" y="5371463"/>
            <a:ext cx="914400" cy="9144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59E02F5-006B-448D-9E8A-76306DDEBB7D}"/>
              </a:ext>
            </a:extLst>
          </p:cNvPr>
          <p:cNvSpPr/>
          <p:nvPr/>
        </p:nvSpPr>
        <p:spPr>
          <a:xfrm>
            <a:off x="13464" y="6397621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Arús-Pous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 Cheminform.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20.</a:t>
            </a: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Zhang, Mercado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JCIM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61,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2572–2581.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A00F61-5C6F-4C8D-89CC-37F062643153}"/>
              </a:ext>
            </a:extLst>
          </p:cNvPr>
          <p:cNvSpPr/>
          <p:nvPr/>
        </p:nvSpPr>
        <p:spPr>
          <a:xfrm>
            <a:off x="3058160" y="5440006"/>
            <a:ext cx="6075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1751A6"/>
                </a:solidFill>
                <a:latin typeface="Garamond" panose="02020404030301010803" pitchFamily="18" charset="0"/>
              </a:rPr>
              <a:t>How much of an enumerated database can a model</a:t>
            </a:r>
            <a:br>
              <a:rPr lang="en-US" sz="2000" b="1" dirty="0">
                <a:solidFill>
                  <a:srgbClr val="1751A6"/>
                </a:solidFill>
                <a:latin typeface="Garamond" panose="02020404030301010803" pitchFamily="18" charset="0"/>
              </a:rPr>
            </a:br>
            <a:r>
              <a:rPr lang="en-US" sz="2000" b="1" dirty="0">
                <a:solidFill>
                  <a:srgbClr val="1751A6"/>
                </a:solidFill>
                <a:latin typeface="Garamond" panose="02020404030301010803" pitchFamily="18" charset="0"/>
              </a:rPr>
              <a:t>generate having seen only 0.1% of it?</a:t>
            </a:r>
            <a:endParaRPr lang="sv-SE" sz="1600" b="1" dirty="0">
              <a:solidFill>
                <a:srgbClr val="1751A6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3DD967-6050-4B46-9DD8-D5BBE4ACFAED}"/>
              </a:ext>
            </a:extLst>
          </p:cNvPr>
          <p:cNvSpPr/>
          <p:nvPr/>
        </p:nvSpPr>
        <p:spPr>
          <a:xfrm>
            <a:off x="-242377" y="1748314"/>
            <a:ext cx="6075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31A6C1"/>
                </a:solidFill>
                <a:latin typeface="Garamond" panose="02020404030301010803" pitchFamily="18" charset="0"/>
              </a:rPr>
              <a:t>REINVENT </a:t>
            </a:r>
            <a:r>
              <a:rPr lang="en-US" sz="2000" dirty="0">
                <a:solidFill>
                  <a:srgbClr val="31A6C1"/>
                </a:solidFill>
                <a:latin typeface="Garamond" panose="02020404030301010803" pitchFamily="18" charset="0"/>
              </a:rPr>
              <a:t>performs </a:t>
            </a:r>
            <a:r>
              <a:rPr lang="en-US" sz="2000" u="sng" dirty="0">
                <a:solidFill>
                  <a:srgbClr val="31A6C1"/>
                </a:solidFill>
                <a:latin typeface="Garamond" panose="02020404030301010803" pitchFamily="18" charset="0"/>
              </a:rPr>
              <a:t>best</a:t>
            </a:r>
            <a:r>
              <a:rPr lang="en-US" sz="2000" dirty="0">
                <a:solidFill>
                  <a:srgbClr val="31A6C1"/>
                </a:solidFill>
                <a:latin typeface="Garamond" panose="02020404030301010803" pitchFamily="18" charset="0"/>
              </a:rPr>
              <a:t> out of </a:t>
            </a:r>
            <a:br>
              <a:rPr lang="en-US" sz="2000" dirty="0">
                <a:solidFill>
                  <a:srgbClr val="31A6C1"/>
                </a:solidFill>
                <a:latin typeface="Garamond" panose="02020404030301010803" pitchFamily="18" charset="0"/>
              </a:rPr>
            </a:br>
            <a:r>
              <a:rPr lang="en-US" sz="2000" dirty="0">
                <a:solidFill>
                  <a:srgbClr val="31A6C1"/>
                </a:solidFill>
                <a:latin typeface="Garamond" panose="02020404030301010803" pitchFamily="18" charset="0"/>
              </a:rPr>
              <a:t>the various DGMs we benchmarked</a:t>
            </a:r>
            <a:endParaRPr lang="sv-SE" sz="1600" dirty="0">
              <a:solidFill>
                <a:srgbClr val="31A6C1"/>
              </a:solidFill>
              <a:latin typeface="Garamond" panose="02020404030301010803" pitchFamily="18" charset="0"/>
            </a:endParaRPr>
          </a:p>
        </p:txBody>
      </p:sp>
      <p:pic>
        <p:nvPicPr>
          <p:cNvPr id="25" name="Graphic 24" descr="Lightbulb and gear">
            <a:extLst>
              <a:ext uri="{FF2B5EF4-FFF2-40B4-BE49-F238E27FC236}">
                <a16:creationId xmlns:a16="http://schemas.microsoft.com/office/drawing/2014/main" id="{F6BEA2FC-75B6-4FA4-8852-2198D6FFE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0600" y="1741340"/>
            <a:ext cx="645327" cy="6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4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3216 -0.0335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-169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0.03541 0.0421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8" grpId="0" animBg="1"/>
      <p:bldP spid="19" grpId="0"/>
      <p:bldP spid="23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CCD176-4565-4649-B72A-B7ECAC063490}"/>
              </a:ext>
            </a:extLst>
          </p:cNvPr>
          <p:cNvSpPr/>
          <p:nvPr/>
        </p:nvSpPr>
        <p:spPr>
          <a:xfrm>
            <a:off x="0" y="0"/>
            <a:ext cx="12192000" cy="6847116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D8244-0BC5-488C-B0FE-B3A06052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Exciting applications of molecular DGMs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1A81F-09E9-4C6D-862B-CBEDC8F8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4705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13A89EF-BC4D-4A77-AE7E-4D9BAE6A6A67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763D9-55CF-4233-9990-13527060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38</a:t>
            </a:fld>
            <a:endParaRPr lang="sv-SE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9FA3EA6-17C1-4A77-AC99-96D25A0F9F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5" y="1298307"/>
            <a:ext cx="11870970" cy="197130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804926-1F7B-419D-8812-6A329EEDC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33" y="3872147"/>
            <a:ext cx="1570501" cy="1589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B000F1-348F-409E-93C5-903D29F64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671" y="3410385"/>
            <a:ext cx="794569" cy="25292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7A705C-7711-445B-B927-45C248883F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923">
            <a:off x="8870418" y="3525848"/>
            <a:ext cx="1066978" cy="232288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0414E43-C97F-4FBE-B498-FBD0052BB0BF}"/>
              </a:ext>
            </a:extLst>
          </p:cNvPr>
          <p:cNvSpPr txBox="1">
            <a:spLocks/>
          </p:cNvSpPr>
          <p:nvPr/>
        </p:nvSpPr>
        <p:spPr>
          <a:xfrm>
            <a:off x="0" y="-16579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Most commonly, DGMs have been applied to the design of small molecule binders and proteins.</a:t>
            </a:r>
            <a:endParaRPr lang="sv-SE" sz="3200" b="1" dirty="0">
              <a:solidFill>
                <a:srgbClr val="1751A6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2DF28C-CF16-427C-A662-27EA2EE2CF00}"/>
              </a:ext>
            </a:extLst>
          </p:cNvPr>
          <p:cNvSpPr/>
          <p:nvPr/>
        </p:nvSpPr>
        <p:spPr>
          <a:xfrm>
            <a:off x="0" y="9053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05DBDF2C-D7CF-4555-BFD3-CC7A40300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755910"/>
              </p:ext>
            </p:extLst>
          </p:nvPr>
        </p:nvGraphicFramePr>
        <p:xfrm>
          <a:off x="854075" y="3568700"/>
          <a:ext cx="5672138" cy="244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0" name="CS ChemDraw Drawing" r:id="rId8" imgW="3559748" imgH="1540685" progId="ChemDraw.Document.6.0">
                  <p:embed/>
                </p:oleObj>
              </mc:Choice>
              <mc:Fallback>
                <p:oleObj name="CS ChemDraw Drawing" r:id="rId8" imgW="3559748" imgH="1540685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4075" y="3568700"/>
                        <a:ext cx="5672138" cy="244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59458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13A89EF-BC4D-4A77-AE7E-4D9BAE6A6A67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75C8D615-0668-4D02-97EB-2F558C101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3548" y="1904578"/>
            <a:ext cx="5321892" cy="15165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weak binding affinity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catalytic mechanism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can target broader range of proteins at lower doses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763D9-55CF-4233-9990-13527060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39</a:t>
            </a:fld>
            <a:endParaRPr lang="sv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5EBD42-4D3E-4367-9600-5446F94773AE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Can we use generative models to design bifunctional degraders?</a:t>
            </a:r>
            <a:endParaRPr lang="sv-SE" sz="3200" b="1" dirty="0">
              <a:solidFill>
                <a:srgbClr val="1751A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32B19-49F0-4984-B17F-5DFCDE2F763F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C2E9E9-407D-4882-AEB2-BBD4B32F33B7}"/>
              </a:ext>
            </a:extLst>
          </p:cNvPr>
          <p:cNvSpPr txBox="1">
            <a:spLocks/>
          </p:cNvSpPr>
          <p:nvPr/>
        </p:nvSpPr>
        <p:spPr>
          <a:xfrm>
            <a:off x="408472" y="620912"/>
            <a:ext cx="113750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2400" b="1" dirty="0">
                <a:solidFill>
                  <a:srgbClr val="1751A6"/>
                </a:solidFill>
                <a:latin typeface="+mn-lt"/>
              </a:rPr>
              <a:t>Proteolysis Targeting Chimeras (PROTACs) for targeted protein degradation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ADFB4-6D5F-4C66-BC54-06A5FE2C1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2" r="37210"/>
          <a:stretch/>
        </p:blipFill>
        <p:spPr>
          <a:xfrm>
            <a:off x="8321040" y="1692668"/>
            <a:ext cx="2829560" cy="1769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9EFE71-89A2-4810-8EC8-C6F926D4D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92" y="3758592"/>
            <a:ext cx="11318319" cy="2163968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1447E46-D436-4A28-B76C-C8518F286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855931"/>
              </p:ext>
            </p:extLst>
          </p:nvPr>
        </p:nvGraphicFramePr>
        <p:xfrm>
          <a:off x="7660516" y="1671358"/>
          <a:ext cx="3921125" cy="1714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" name="CS ChemDraw Drawing" r:id="rId6" imgW="6623136" imgH="2895337" progId="ChemDraw.Document.6.0">
                  <p:embed/>
                </p:oleObj>
              </mc:Choice>
              <mc:Fallback>
                <p:oleObj name="CS ChemDraw Drawing" r:id="rId6" imgW="6623136" imgH="2895337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60516" y="1671358"/>
                        <a:ext cx="3921125" cy="1714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32591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uiExpand="1" build="p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69BF4D7-0D0B-4EF3-9750-8BE733E26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777" y="3074928"/>
            <a:ext cx="2255448" cy="20650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26C8D86-A879-4313-8A56-BF89290C3E6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D6846-D07E-4389-9221-A622BDA8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</a:t>
            </a:fld>
            <a:endParaRPr lang="sv-SE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C1F6B5-93D0-47BB-A4C6-A42FC810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465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1751A6"/>
                </a:solidFill>
              </a:rPr>
              <a:t>What are generative models?</a:t>
            </a:r>
            <a:endParaRPr lang="sv-SE" sz="3200" b="1" dirty="0">
              <a:solidFill>
                <a:srgbClr val="1751A6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EE2B6-521E-404E-94C6-504895BB089A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45C3E-4191-46F0-9619-E33FAB08FE34}"/>
              </a:ext>
            </a:extLst>
          </p:cNvPr>
          <p:cNvSpPr/>
          <p:nvPr/>
        </p:nvSpPr>
        <p:spPr>
          <a:xfrm>
            <a:off x="0" y="6402047"/>
            <a:ext cx="118262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developers.google.com/machine-learning/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/generative</a:t>
            </a:r>
          </a:p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tensorflow.org/tutorials/generative/dcgan 		</a:t>
            </a:r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9A1C16C-F231-49BA-8954-FD488BC72C30}"/>
              </a:ext>
            </a:extLst>
          </p:cNvPr>
          <p:cNvSpPr txBox="1">
            <a:spLocks/>
          </p:cNvSpPr>
          <p:nvPr/>
        </p:nvSpPr>
        <p:spPr>
          <a:xfrm>
            <a:off x="838200" y="13268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1751A6"/>
                </a:solidFill>
                <a:latin typeface="+mn-lt"/>
              </a:rPr>
              <a:t>Generative models </a:t>
            </a:r>
            <a:r>
              <a:rPr lang="en-US" sz="2800" dirty="0">
                <a:solidFill>
                  <a:srgbClr val="1751A6"/>
                </a:solidFill>
                <a:latin typeface="+mn-lt"/>
              </a:rPr>
              <a:t>are models which can generate new </a:t>
            </a:r>
            <a:r>
              <a:rPr lang="en-US" sz="2800" u="sng" dirty="0">
                <a:solidFill>
                  <a:srgbClr val="1751A6"/>
                </a:solidFill>
                <a:latin typeface="+mn-lt"/>
              </a:rPr>
              <a:t>data instances</a:t>
            </a:r>
            <a:r>
              <a:rPr lang="en-US" sz="2800" dirty="0">
                <a:solidFill>
                  <a:srgbClr val="1751A6"/>
                </a:solidFill>
                <a:latin typeface="+mn-lt"/>
              </a:rPr>
              <a:t>.</a:t>
            </a:r>
          </a:p>
          <a:p>
            <a:endParaRPr lang="en-US" sz="2800" dirty="0">
              <a:solidFill>
                <a:srgbClr val="1751A6"/>
              </a:solidFill>
              <a:latin typeface="+mn-lt"/>
            </a:endParaRPr>
          </a:p>
          <a:p>
            <a:r>
              <a:rPr lang="en-US" sz="2800" b="1" dirty="0">
                <a:solidFill>
                  <a:srgbClr val="1751A6"/>
                </a:solidFill>
                <a:latin typeface="+mn-lt"/>
              </a:rPr>
              <a:t>Deep generative models</a:t>
            </a:r>
            <a:r>
              <a:rPr lang="en-US" sz="2800" dirty="0">
                <a:solidFill>
                  <a:srgbClr val="1751A6"/>
                </a:solidFill>
                <a:latin typeface="+mn-lt"/>
              </a:rPr>
              <a:t>, or </a:t>
            </a:r>
            <a:r>
              <a:rPr lang="en-US" sz="2800" b="1" dirty="0">
                <a:solidFill>
                  <a:srgbClr val="1751A6"/>
                </a:solidFill>
                <a:latin typeface="+mn-lt"/>
              </a:rPr>
              <a:t>DGMs</a:t>
            </a:r>
            <a:r>
              <a:rPr lang="en-US" sz="2800" dirty="0">
                <a:solidFill>
                  <a:srgbClr val="1751A6"/>
                </a:solidFill>
                <a:latin typeface="+mn-lt"/>
              </a:rPr>
              <a:t>,</a:t>
            </a:r>
            <a:r>
              <a:rPr lang="en-US" sz="2800" b="1" dirty="0">
                <a:solidFill>
                  <a:srgbClr val="1751A6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1751A6"/>
                </a:solidFill>
                <a:latin typeface="+mn-lt"/>
              </a:rPr>
              <a:t>use </a:t>
            </a:r>
            <a:r>
              <a:rPr lang="en-US" sz="2800" u="sng" dirty="0">
                <a:solidFill>
                  <a:srgbClr val="1751A6"/>
                </a:solidFill>
                <a:latin typeface="+mn-lt"/>
              </a:rPr>
              <a:t>deep neural networks</a:t>
            </a:r>
            <a:r>
              <a:rPr lang="en-US" sz="2800" dirty="0">
                <a:solidFill>
                  <a:srgbClr val="1751A6"/>
                </a:solidFill>
                <a:latin typeface="+mn-lt"/>
              </a:rPr>
              <a:t>.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C66EFA7F-1675-465C-AB2F-43EF8DD3E738}"/>
              </a:ext>
            </a:extLst>
          </p:cNvPr>
          <p:cNvSpPr/>
          <p:nvPr/>
        </p:nvSpPr>
        <p:spPr>
          <a:xfrm>
            <a:off x="4726325" y="3964451"/>
            <a:ext cx="215381" cy="36576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3832DB79-3D5C-4E0C-BB0E-757ACD724A03}"/>
              </a:ext>
            </a:extLst>
          </p:cNvPr>
          <p:cNvSpPr/>
          <p:nvPr/>
        </p:nvSpPr>
        <p:spPr>
          <a:xfrm>
            <a:off x="4877556" y="3966567"/>
            <a:ext cx="215381" cy="365760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D3CD89-448A-4949-A20F-9592308C27EF}"/>
              </a:ext>
            </a:extLst>
          </p:cNvPr>
          <p:cNvSpPr/>
          <p:nvPr/>
        </p:nvSpPr>
        <p:spPr>
          <a:xfrm>
            <a:off x="3363184" y="3823228"/>
            <a:ext cx="1211910" cy="644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751A6"/>
                </a:solidFill>
              </a:rPr>
              <a:t>example data</a:t>
            </a:r>
            <a:endParaRPr lang="sv-S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5404F2-9498-4895-80EB-AA80586F25AB}"/>
              </a:ext>
            </a:extLst>
          </p:cNvPr>
          <p:cNvSpPr/>
          <p:nvPr/>
        </p:nvSpPr>
        <p:spPr>
          <a:xfrm>
            <a:off x="7616905" y="3817902"/>
            <a:ext cx="874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1751A6"/>
                </a:solidFill>
              </a:rPr>
              <a:t>new data</a:t>
            </a:r>
            <a:endParaRPr lang="sv-S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702F35-4897-4FC8-B388-7160A08CF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399" y="2698068"/>
            <a:ext cx="2273321" cy="28129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5F837F-150B-4EAB-A3ED-414EF33F01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90" t="31560" r="69863"/>
          <a:stretch/>
        </p:blipFill>
        <p:spPr>
          <a:xfrm>
            <a:off x="7736954" y="3429000"/>
            <a:ext cx="1995625" cy="1787692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0DEA1C27-AB08-4EEC-8FC3-0C8F4BFE8177}"/>
              </a:ext>
            </a:extLst>
          </p:cNvPr>
          <p:cNvSpPr/>
          <p:nvPr/>
        </p:nvSpPr>
        <p:spPr>
          <a:xfrm>
            <a:off x="7087340" y="3971085"/>
            <a:ext cx="458572" cy="33855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E9589C-4C90-4AE6-A6EC-23894D9118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829" t="29742" r="36076" b="-1759"/>
          <a:stretch/>
        </p:blipFill>
        <p:spPr>
          <a:xfrm>
            <a:off x="7736954" y="3389649"/>
            <a:ext cx="1851554" cy="1881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C0EFAD-5AEA-492F-9936-856FA72CBD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326" t="31384" r="578" b="176"/>
          <a:stretch/>
        </p:blipFill>
        <p:spPr>
          <a:xfrm>
            <a:off x="7736954" y="3423288"/>
            <a:ext cx="1851555" cy="178769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F3D8901-AD91-406B-9E1B-43D3F8BF317C}"/>
              </a:ext>
            </a:extLst>
          </p:cNvPr>
          <p:cNvSpPr/>
          <p:nvPr/>
        </p:nvSpPr>
        <p:spPr>
          <a:xfrm>
            <a:off x="5260339" y="4754884"/>
            <a:ext cx="1824914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DGM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702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4" grpId="0"/>
      <p:bldP spid="25" grpId="0"/>
      <p:bldP spid="25" grpId="1"/>
      <p:bldP spid="22" grpId="0" animBg="1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2FA0912D-EC99-41EF-8ECA-BCD80C355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40" y="3242894"/>
            <a:ext cx="2062952" cy="188884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362353E-8B96-4005-A081-FAE4322B03CF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F5A1A-F04F-4A01-9110-C1EBF122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40</a:t>
            </a:fld>
            <a:endParaRPr lang="sv-SE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4341A59-0A95-4604-B701-03D600EE1E00}"/>
              </a:ext>
            </a:extLst>
          </p:cNvPr>
          <p:cNvSpPr/>
          <p:nvPr/>
        </p:nvSpPr>
        <p:spPr>
          <a:xfrm>
            <a:off x="5912100" y="3601970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 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CDDF6F5-AC75-4246-BC4B-21FB72F3CBDB}"/>
              </a:ext>
            </a:extLst>
          </p:cNvPr>
          <p:cNvSpPr/>
          <p:nvPr/>
        </p:nvSpPr>
        <p:spPr>
          <a:xfrm>
            <a:off x="2834634" y="3601862"/>
            <a:ext cx="1824914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tx2"/>
                </a:solidFill>
              </a:rPr>
              <a:t>empty graph</a:t>
            </a:r>
          </a:p>
        </p:txBody>
      </p: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4E07034B-CD06-4DBD-948D-8B3C47DD89CE}"/>
              </a:ext>
            </a:extLst>
          </p:cNvPr>
          <p:cNvSpPr/>
          <p:nvPr/>
        </p:nvSpPr>
        <p:spPr>
          <a:xfrm>
            <a:off x="4688370" y="3900796"/>
            <a:ext cx="215381" cy="36576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1" name="Arrow: Chevron 90">
            <a:extLst>
              <a:ext uri="{FF2B5EF4-FFF2-40B4-BE49-F238E27FC236}">
                <a16:creationId xmlns:a16="http://schemas.microsoft.com/office/drawing/2014/main" id="{A18ACDD7-4961-497C-9F15-599E9444F727}"/>
              </a:ext>
            </a:extLst>
          </p:cNvPr>
          <p:cNvSpPr/>
          <p:nvPr/>
        </p:nvSpPr>
        <p:spPr>
          <a:xfrm>
            <a:off x="4839601" y="3902912"/>
            <a:ext cx="215381" cy="36576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E8A77A24-802B-483C-98CD-DE9950E23D58}"/>
              </a:ext>
            </a:extLst>
          </p:cNvPr>
          <p:cNvSpPr/>
          <p:nvPr/>
        </p:nvSpPr>
        <p:spPr>
          <a:xfrm>
            <a:off x="7049385" y="3907430"/>
            <a:ext cx="458572" cy="33855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BC5F20-3186-4E75-AB49-5122751E3074}"/>
              </a:ext>
            </a:extLst>
          </p:cNvPr>
          <p:cNvCxnSpPr>
            <a:cxnSpLocks/>
          </p:cNvCxnSpPr>
          <p:nvPr/>
        </p:nvCxnSpPr>
        <p:spPr>
          <a:xfrm flipH="1">
            <a:off x="6437706" y="2915040"/>
            <a:ext cx="349266" cy="47157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F7429A6-ACFB-4F35-A9CA-C940DCD08DB5}"/>
              </a:ext>
            </a:extLst>
          </p:cNvPr>
          <p:cNvSpPr/>
          <p:nvPr/>
        </p:nvSpPr>
        <p:spPr>
          <a:xfrm>
            <a:off x="6011438" y="1296341"/>
            <a:ext cx="5203822" cy="1597853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2" name="Picture 2" descr="https://divnori.github.io/images/pic%20-%20divya.JPG">
            <a:extLst>
              <a:ext uri="{FF2B5EF4-FFF2-40B4-BE49-F238E27FC236}">
                <a16:creationId xmlns:a16="http://schemas.microsoft.com/office/drawing/2014/main" id="{FD7BFB66-410E-45FE-A2ED-87814B3BA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4" t="4002" r="3677" b="30529"/>
          <a:stretch/>
        </p:blipFill>
        <p:spPr bwMode="auto">
          <a:xfrm>
            <a:off x="10151176" y="5351605"/>
            <a:ext cx="93114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8B29D9-E009-4AF3-9683-5FD0D1084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83" y="5019389"/>
            <a:ext cx="4123671" cy="1174584"/>
          </a:xfrm>
          <a:prstGeom prst="rect">
            <a:avLst/>
          </a:prstGeom>
        </p:spPr>
      </p:pic>
      <p:sp>
        <p:nvSpPr>
          <p:cNvPr id="96" name="Title 1">
            <a:extLst>
              <a:ext uri="{FF2B5EF4-FFF2-40B4-BE49-F238E27FC236}">
                <a16:creationId xmlns:a16="http://schemas.microsoft.com/office/drawing/2014/main" id="{B2E13792-CDA6-427C-9FCF-816B37EA9E35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DGMs can be used to optimize bifunctional degraders.</a:t>
            </a:r>
            <a:endParaRPr lang="sv-SE" sz="3200" b="1" dirty="0">
              <a:solidFill>
                <a:srgbClr val="1751A6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66EAB3B-4DDB-494A-89F2-C6E32DABCC4F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E6E3B12-06A7-4610-A9ED-853D8E67EC88}"/>
              </a:ext>
            </a:extLst>
          </p:cNvPr>
          <p:cNvSpPr/>
          <p:nvPr/>
        </p:nvSpPr>
        <p:spPr>
          <a:xfrm>
            <a:off x="-1049" y="6400012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Nori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AI4Science NeurIPS 2022 Workshop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66A0F93-B2B7-47FD-9F9C-B488058A0B8A}"/>
              </a:ext>
            </a:extLst>
          </p:cNvPr>
          <p:cNvSpPr/>
          <p:nvPr/>
        </p:nvSpPr>
        <p:spPr>
          <a:xfrm>
            <a:off x="5197159" y="4749374"/>
            <a:ext cx="1824914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GraphINVENT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56C87-9883-463F-B153-A301C6B43D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10" y="1391368"/>
            <a:ext cx="4568479" cy="1442050"/>
          </a:xfrm>
          <a:prstGeom prst="rect">
            <a:avLst/>
          </a:prstGeom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E8418BB8-BEEB-4C51-8F4F-CCA6346F4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24" y="5079684"/>
            <a:ext cx="3505200" cy="105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3" name="Object 52">
            <a:extLst>
              <a:ext uri="{FF2B5EF4-FFF2-40B4-BE49-F238E27FC236}">
                <a16:creationId xmlns:a16="http://schemas.microsoft.com/office/drawing/2014/main" id="{41A9C377-9652-495E-9801-4E50129D69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367101"/>
              </p:ext>
            </p:extLst>
          </p:nvPr>
        </p:nvGraphicFramePr>
        <p:xfrm>
          <a:off x="7686691" y="3362285"/>
          <a:ext cx="3300046" cy="1442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CS ChemDraw Drawing" r:id="rId9" imgW="6623136" imgH="2895337" progId="ChemDraw.Document.6.0">
                  <p:embed/>
                </p:oleObj>
              </mc:Choice>
              <mc:Fallback>
                <p:oleObj name="CS ChemDraw Drawing" r:id="rId9" imgW="6623136" imgH="2895337" progId="ChemDraw.Document.6.0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31447E46-D436-4A28-B76C-C8518F286B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86691" y="3362285"/>
                        <a:ext cx="3300046" cy="1442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Picture 2" descr="https://coley.mit.edu/wp-content/uploads/sites/59/2019/09/Headshot-June-2018-square-low-quality-300x300.jpg">
            <a:extLst>
              <a:ext uri="{FF2B5EF4-FFF2-40B4-BE49-F238E27FC236}">
                <a16:creationId xmlns:a16="http://schemas.microsoft.com/office/drawing/2014/main" id="{7420D939-79C7-4E1E-A637-30521BC6E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0" t="3843" r="4646" b="2841"/>
          <a:stretch/>
        </p:blipFill>
        <p:spPr bwMode="auto">
          <a:xfrm>
            <a:off x="11177134" y="5351605"/>
            <a:ext cx="8945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1570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90" grpId="0" animBg="1"/>
      <p:bldP spid="91" grpId="0" animBg="1"/>
      <p:bldP spid="92" grpId="0" animBg="1"/>
      <p:bldP spid="9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C362353E-8B96-4005-A081-FAE4322B03CF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2F5A1A-F04F-4A01-9110-C1EBF122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41</a:t>
            </a:fld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B29D9-E009-4AF3-9683-5FD0D1084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3" y="5019389"/>
            <a:ext cx="4123671" cy="1174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27A4EA-C50E-424F-83DD-85EA11CE1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32" y="1462221"/>
            <a:ext cx="8777136" cy="3551678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DC8041F7-C648-48DE-857A-1A872A51DCB6}"/>
              </a:ext>
            </a:extLst>
          </p:cNvPr>
          <p:cNvSpPr/>
          <p:nvPr/>
        </p:nvSpPr>
        <p:spPr>
          <a:xfrm>
            <a:off x="0" y="9053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95" name="Title 1">
            <a:extLst>
              <a:ext uri="{FF2B5EF4-FFF2-40B4-BE49-F238E27FC236}">
                <a16:creationId xmlns:a16="http://schemas.microsoft.com/office/drawing/2014/main" id="{D5312096-065A-4877-BF5E-84412650755B}"/>
              </a:ext>
            </a:extLst>
          </p:cNvPr>
          <p:cNvSpPr txBox="1">
            <a:spLocks/>
          </p:cNvSpPr>
          <p:nvPr/>
        </p:nvSpPr>
        <p:spPr>
          <a:xfrm>
            <a:off x="0" y="-16579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Rewarding molecules based on a surrogate model for protein </a:t>
            </a:r>
            <a:br>
              <a:rPr lang="en-US" sz="3200" b="1" dirty="0">
                <a:solidFill>
                  <a:srgbClr val="1751A6"/>
                </a:solidFill>
              </a:rPr>
            </a:br>
            <a:r>
              <a:rPr lang="en-US" sz="3200" b="1" dirty="0">
                <a:solidFill>
                  <a:srgbClr val="1751A6"/>
                </a:solidFill>
              </a:rPr>
              <a:t>degradation activity leads to enhanced sampling of active molecules.</a:t>
            </a:r>
            <a:endParaRPr lang="sv-SE" sz="3200" b="1" dirty="0">
              <a:solidFill>
                <a:srgbClr val="1751A6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D607A53-E798-4CDE-BC3D-5563BA1772E0}"/>
              </a:ext>
            </a:extLst>
          </p:cNvPr>
          <p:cNvSpPr/>
          <p:nvPr/>
        </p:nvSpPr>
        <p:spPr>
          <a:xfrm>
            <a:off x="5093347" y="5309177"/>
            <a:ext cx="4739274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b="1" dirty="0">
                <a:solidFill>
                  <a:schemeClr val="tx2"/>
                </a:solidFill>
              </a:rPr>
              <a:t>40% → 80% predicted highly active degraders</a:t>
            </a:r>
          </a:p>
          <a:p>
            <a:pPr>
              <a:defRPr/>
            </a:pPr>
            <a:r>
              <a:rPr lang="sv-SE" b="1" dirty="0">
                <a:solidFill>
                  <a:schemeClr val="tx2"/>
                </a:solidFill>
              </a:rPr>
              <a:t>100% novel structures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E260C9-ED4C-44B8-82B1-AFDC5AD32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14" y="1417435"/>
            <a:ext cx="888438" cy="8134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52951E-9593-4928-86B9-C77BF134447F}"/>
              </a:ext>
            </a:extLst>
          </p:cNvPr>
          <p:cNvSpPr/>
          <p:nvPr/>
        </p:nvSpPr>
        <p:spPr>
          <a:xfrm>
            <a:off x="-1049" y="6400012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Nori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AI4Science NeurIPS 2022 Workshop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  <p:pic>
        <p:nvPicPr>
          <p:cNvPr id="17" name="Picture 2" descr="https://divnori.github.io/images/pic%20-%20divya.JPG">
            <a:extLst>
              <a:ext uri="{FF2B5EF4-FFF2-40B4-BE49-F238E27FC236}">
                <a16:creationId xmlns:a16="http://schemas.microsoft.com/office/drawing/2014/main" id="{36F1C8E3-355F-4241-BED7-1CCF00DD3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4" t="4002" r="3677" b="30529"/>
          <a:stretch/>
        </p:blipFill>
        <p:spPr bwMode="auto">
          <a:xfrm>
            <a:off x="10151176" y="5351605"/>
            <a:ext cx="93114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coley.mit.edu/wp-content/uploads/sites/59/2019/09/Headshot-June-2018-square-low-quality-300x300.jpg">
            <a:extLst>
              <a:ext uri="{FF2B5EF4-FFF2-40B4-BE49-F238E27FC236}">
                <a16:creationId xmlns:a16="http://schemas.microsoft.com/office/drawing/2014/main" id="{E9EF5F90-ECC3-4765-AC87-FED9F297E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0" t="3843" r="4646" b="2841"/>
          <a:stretch/>
        </p:blipFill>
        <p:spPr bwMode="auto">
          <a:xfrm>
            <a:off x="11177134" y="5351605"/>
            <a:ext cx="8945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7211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26745-3F8F-4BFA-A5C4-4B180DF7C6E7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85D94-3FB6-41F4-8910-064BB1D7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42</a:t>
            </a:fld>
            <a:endParaRPr lang="sv-S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62EB2A-763F-4DEC-AD07-35F3C14C8032}"/>
              </a:ext>
            </a:extLst>
          </p:cNvPr>
          <p:cNvSpPr/>
          <p:nvPr/>
        </p:nvSpPr>
        <p:spPr>
          <a:xfrm>
            <a:off x="9412" y="6405745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ICLR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		Icon from: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 flaticon.com/premium-icon/chemistry_3223827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D49150-1958-46A8-9891-83A671C7ABFD}"/>
              </a:ext>
            </a:extLst>
          </p:cNvPr>
          <p:cNvSpPr txBox="1">
            <a:spLocks/>
          </p:cNvSpPr>
          <p:nvPr/>
        </p:nvSpPr>
        <p:spPr>
          <a:xfrm>
            <a:off x="0" y="-16579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b="1" dirty="0">
                <a:solidFill>
                  <a:srgbClr val="1751A6"/>
                </a:solidFill>
              </a:rPr>
              <a:t>We can also use DGMs for synthesizability-constrained </a:t>
            </a:r>
            <a:br>
              <a:rPr lang="sv-SE" sz="3200" b="1" dirty="0">
                <a:solidFill>
                  <a:srgbClr val="1751A6"/>
                </a:solidFill>
              </a:rPr>
            </a:br>
            <a:r>
              <a:rPr lang="sv-SE" sz="3200" b="1" dirty="0">
                <a:solidFill>
                  <a:srgbClr val="1751A6"/>
                </a:solidFill>
              </a:rPr>
              <a:t>molecular generation.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325F1-D67B-488D-A7FB-4933D9FD15C5}"/>
              </a:ext>
            </a:extLst>
          </p:cNvPr>
          <p:cNvSpPr/>
          <p:nvPr/>
        </p:nvSpPr>
        <p:spPr>
          <a:xfrm>
            <a:off x="0" y="9053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71190BD-02DC-4BE3-8777-D9C66E91E0EF}"/>
              </a:ext>
            </a:extLst>
          </p:cNvPr>
          <p:cNvSpPr txBox="1">
            <a:spLocks/>
          </p:cNvSpPr>
          <p:nvPr/>
        </p:nvSpPr>
        <p:spPr>
          <a:xfrm>
            <a:off x="964732" y="1600154"/>
            <a:ext cx="94637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1751A6"/>
                </a:solidFill>
                <a:latin typeface="+mn-lt"/>
              </a:rPr>
              <a:t>Synthesizability-constrained molecular generation: </a:t>
            </a:r>
            <a:r>
              <a:rPr lang="en-US" sz="2800" dirty="0">
                <a:solidFill>
                  <a:srgbClr val="1751A6"/>
                </a:solidFill>
                <a:latin typeface="+mn-lt"/>
              </a:rPr>
              <a:t>the generation of molecules which are </a:t>
            </a:r>
            <a:r>
              <a:rPr lang="en-US" sz="2800" u="sng" dirty="0">
                <a:solidFill>
                  <a:srgbClr val="1751A6"/>
                </a:solidFill>
                <a:latin typeface="+mn-lt"/>
              </a:rPr>
              <a:t>guaranteed to be synthesizable</a:t>
            </a:r>
            <a:r>
              <a:rPr lang="en-US" sz="2800" dirty="0">
                <a:solidFill>
                  <a:srgbClr val="1751A6"/>
                </a:solidFill>
                <a:latin typeface="+mn-lt"/>
              </a:rPr>
              <a:t> using known chemical reactions and available building blocks.</a:t>
            </a:r>
            <a:endParaRPr lang="sv-SE" sz="2800" b="1" dirty="0">
              <a:solidFill>
                <a:srgbClr val="1751A6"/>
              </a:solidFill>
              <a:latin typeface="+mn-lt"/>
            </a:endParaRPr>
          </a:p>
        </p:txBody>
      </p:sp>
      <p:pic>
        <p:nvPicPr>
          <p:cNvPr id="29" name="Picture 8" descr="Chemistry">
            <a:extLst>
              <a:ext uri="{FF2B5EF4-FFF2-40B4-BE49-F238E27FC236}">
                <a16:creationId xmlns:a16="http://schemas.microsoft.com/office/drawing/2014/main" id="{6DAF1E81-59A0-46B9-BF22-CE598DC77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28960" y="1800515"/>
            <a:ext cx="924840" cy="9248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78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26745-3F8F-4BFA-A5C4-4B180DF7C6E7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85D94-3FB6-41F4-8910-064BB1D7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43</a:t>
            </a:fld>
            <a:endParaRPr lang="sv-S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806F75-125B-47DF-8261-8AE98E5CF730}"/>
              </a:ext>
            </a:extLst>
          </p:cNvPr>
          <p:cNvSpPr/>
          <p:nvPr/>
        </p:nvSpPr>
        <p:spPr>
          <a:xfrm>
            <a:off x="8993157" y="5020734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github.com/wenhao-gao/SynNet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62EB2A-763F-4DEC-AD07-35F3C14C8032}"/>
              </a:ext>
            </a:extLst>
          </p:cNvPr>
          <p:cNvSpPr/>
          <p:nvPr/>
        </p:nvSpPr>
        <p:spPr>
          <a:xfrm>
            <a:off x="9412" y="6405745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ICLR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24" name="Picture 2" descr="https://coley.mit.edu/wp-content/uploads/sites/59/2019/09/Headshot-June-2018-square-low-quality-300x300.jpg">
            <a:extLst>
              <a:ext uri="{FF2B5EF4-FFF2-40B4-BE49-F238E27FC236}">
                <a16:creationId xmlns:a16="http://schemas.microsoft.com/office/drawing/2014/main" id="{3CE93D3A-378E-446D-92F4-558F52A24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0" t="3843" r="4646" b="2841"/>
          <a:stretch/>
        </p:blipFill>
        <p:spPr bwMode="auto">
          <a:xfrm>
            <a:off x="11121312" y="5387670"/>
            <a:ext cx="8945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ttps://coley.mit.edu/wp-content/uploads/sites/59/2021/01/whgao_square-300x300.jpg">
            <a:extLst>
              <a:ext uri="{FF2B5EF4-FFF2-40B4-BE49-F238E27FC236}">
                <a16:creationId xmlns:a16="http://schemas.microsoft.com/office/drawing/2014/main" id="{997278E4-41F7-4EA3-A2CA-FECAB6D4B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11" t="7951" r="34916" b="49339"/>
          <a:stretch/>
        </p:blipFill>
        <p:spPr bwMode="auto">
          <a:xfrm>
            <a:off x="9158508" y="5396275"/>
            <a:ext cx="894595" cy="8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AD49150-1958-46A8-9891-83A671C7ABFD}"/>
              </a:ext>
            </a:extLst>
          </p:cNvPr>
          <p:cNvSpPr txBox="1">
            <a:spLocks/>
          </p:cNvSpPr>
          <p:nvPr/>
        </p:nvSpPr>
        <p:spPr>
          <a:xfrm>
            <a:off x="0" y="-16579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b="1" dirty="0">
                <a:solidFill>
                  <a:srgbClr val="1751A6"/>
                </a:solidFill>
              </a:rPr>
              <a:t>We can also use DGMs for synthesizability-constrained </a:t>
            </a:r>
            <a:br>
              <a:rPr lang="sv-SE" sz="3200" b="1" dirty="0">
                <a:solidFill>
                  <a:srgbClr val="1751A6"/>
                </a:solidFill>
              </a:rPr>
            </a:br>
            <a:r>
              <a:rPr lang="sv-SE" sz="3200" b="1" dirty="0">
                <a:solidFill>
                  <a:srgbClr val="1751A6"/>
                </a:solidFill>
              </a:rPr>
              <a:t>molecular generation.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325F1-D67B-488D-A7FB-4933D9FD15C5}"/>
              </a:ext>
            </a:extLst>
          </p:cNvPr>
          <p:cNvSpPr/>
          <p:nvPr/>
        </p:nvSpPr>
        <p:spPr>
          <a:xfrm>
            <a:off x="0" y="9053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2C26C6-4D63-4092-97D9-45F95F478B5C}"/>
              </a:ext>
            </a:extLst>
          </p:cNvPr>
          <p:cNvSpPr/>
          <p:nvPr/>
        </p:nvSpPr>
        <p:spPr>
          <a:xfrm>
            <a:off x="9720348" y="2347473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 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871AFF-3D69-4084-9A7B-C6F4F104EB5A}"/>
              </a:ext>
            </a:extLst>
          </p:cNvPr>
          <p:cNvSpPr/>
          <p:nvPr/>
        </p:nvSpPr>
        <p:spPr>
          <a:xfrm>
            <a:off x="5294921" y="4131841"/>
            <a:ext cx="869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solidFill>
                  <a:schemeClr val="accent4">
                    <a:lumMod val="75000"/>
                  </a:schemeClr>
                </a:solidFill>
                <a:latin typeface="-apple-system"/>
              </a:rPr>
              <a:t>SynNet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1B46B7-957B-44BB-9B2B-8F5E7DA90983}"/>
              </a:ext>
            </a:extLst>
          </p:cNvPr>
          <p:cNvSpPr/>
          <p:nvPr/>
        </p:nvSpPr>
        <p:spPr>
          <a:xfrm>
            <a:off x="5491897" y="2782780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 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7DE7F0B-380B-4550-9720-0FD2BB5CFA89}"/>
              </a:ext>
            </a:extLst>
          </p:cNvPr>
          <p:cNvSpPr/>
          <p:nvPr/>
        </p:nvSpPr>
        <p:spPr>
          <a:xfrm>
            <a:off x="2705853" y="2763422"/>
            <a:ext cx="1625907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tx2"/>
                </a:solidFill>
              </a:rPr>
              <a:t>molecular embedding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04F2D0D-66C0-499B-91BA-FEFBB56CF843}"/>
              </a:ext>
            </a:extLst>
          </p:cNvPr>
          <p:cNvSpPr/>
          <p:nvPr/>
        </p:nvSpPr>
        <p:spPr>
          <a:xfrm>
            <a:off x="7016926" y="2744982"/>
            <a:ext cx="1452541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tx2"/>
                </a:solidFill>
              </a:rPr>
              <a:t>optimized molecule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FEB905F-9D1D-4CE4-948A-0DF4455FCED8}"/>
              </a:ext>
            </a:extLst>
          </p:cNvPr>
          <p:cNvSpPr/>
          <p:nvPr/>
        </p:nvSpPr>
        <p:spPr>
          <a:xfrm>
            <a:off x="4725384" y="2616665"/>
            <a:ext cx="1824915" cy="1349061"/>
          </a:xfrm>
          <a:prstGeom prst="roundRect">
            <a:avLst/>
          </a:prstGeom>
          <a:solidFill>
            <a:srgbClr val="1751A6"/>
          </a:solidFill>
          <a:ln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generative model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B6214E14-23A6-4E61-BA32-704FD8590F67}"/>
              </a:ext>
            </a:extLst>
          </p:cNvPr>
          <p:cNvSpPr/>
          <p:nvPr/>
        </p:nvSpPr>
        <p:spPr>
          <a:xfrm>
            <a:off x="4268167" y="3081606"/>
            <a:ext cx="215381" cy="36576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7B36893-8F90-4B24-9397-8B0738AB04A0}"/>
              </a:ext>
            </a:extLst>
          </p:cNvPr>
          <p:cNvSpPr/>
          <p:nvPr/>
        </p:nvSpPr>
        <p:spPr>
          <a:xfrm>
            <a:off x="4419398" y="3083722"/>
            <a:ext cx="215381" cy="365760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E27FA3F-3836-4A10-A84A-A968DB179F05}"/>
              </a:ext>
            </a:extLst>
          </p:cNvPr>
          <p:cNvSpPr/>
          <p:nvPr/>
        </p:nvSpPr>
        <p:spPr>
          <a:xfrm>
            <a:off x="6629182" y="3088240"/>
            <a:ext cx="458572" cy="338554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DB91EC2-BBDA-4EEA-8DD2-F786CA611C7A}"/>
              </a:ext>
            </a:extLst>
          </p:cNvPr>
          <p:cNvSpPr/>
          <p:nvPr/>
        </p:nvSpPr>
        <p:spPr>
          <a:xfrm>
            <a:off x="8153265" y="2762273"/>
            <a:ext cx="1452541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tx2"/>
                </a:solidFill>
              </a:rPr>
              <a:t>potential synthesis route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2BCBBAE-3C36-4154-8B8D-DC2961D143FD}"/>
              </a:ext>
            </a:extLst>
          </p:cNvPr>
          <p:cNvSpPr/>
          <p:nvPr/>
        </p:nvSpPr>
        <p:spPr>
          <a:xfrm>
            <a:off x="7708340" y="2743378"/>
            <a:ext cx="1452541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b="1" dirty="0">
                <a:solidFill>
                  <a:schemeClr val="tx2"/>
                </a:solidFill>
              </a:rPr>
              <a:t>synthesis tree</a:t>
            </a:r>
          </a:p>
        </p:txBody>
      </p:sp>
      <p:pic>
        <p:nvPicPr>
          <p:cNvPr id="27" name="Picture 2" descr="https://coley.mit.edu/wp-content/uploads/sites/59/2022/08/ulmer-250x250.png">
            <a:extLst>
              <a:ext uri="{FF2B5EF4-FFF2-40B4-BE49-F238E27FC236}">
                <a16:creationId xmlns:a16="http://schemas.microsoft.com/office/drawing/2014/main" id="{2837E8CA-93EB-412A-A2C7-17B6DA8E2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163" y="5407475"/>
            <a:ext cx="894595" cy="89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76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7" grpId="1"/>
      <p:bldP spid="23" grpId="0"/>
      <p:bldP spid="23" grpId="1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26745-3F8F-4BFA-A5C4-4B180DF7C6E7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85D94-3FB6-41F4-8910-064BB1D7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44</a:t>
            </a:fld>
            <a:endParaRPr lang="sv-S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806F75-125B-47DF-8261-8AE98E5CF730}"/>
              </a:ext>
            </a:extLst>
          </p:cNvPr>
          <p:cNvSpPr/>
          <p:nvPr/>
        </p:nvSpPr>
        <p:spPr>
          <a:xfrm>
            <a:off x="8993157" y="5020734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github.com/wenhao-gao/SynNet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62EB2A-763F-4DEC-AD07-35F3C14C8032}"/>
              </a:ext>
            </a:extLst>
          </p:cNvPr>
          <p:cNvSpPr/>
          <p:nvPr/>
        </p:nvSpPr>
        <p:spPr>
          <a:xfrm>
            <a:off x="9412" y="6405745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ICLR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D49150-1958-46A8-9891-83A671C7ABFD}"/>
              </a:ext>
            </a:extLst>
          </p:cNvPr>
          <p:cNvSpPr txBox="1">
            <a:spLocks/>
          </p:cNvSpPr>
          <p:nvPr/>
        </p:nvSpPr>
        <p:spPr>
          <a:xfrm>
            <a:off x="0" y="-16579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b="1" dirty="0">
                <a:solidFill>
                  <a:srgbClr val="1751A6"/>
                </a:solidFill>
              </a:rPr>
              <a:t>We can also use DGMs for synthesizability-constrained </a:t>
            </a:r>
            <a:br>
              <a:rPr lang="sv-SE" sz="3200" b="1" dirty="0">
                <a:solidFill>
                  <a:srgbClr val="1751A6"/>
                </a:solidFill>
              </a:rPr>
            </a:br>
            <a:r>
              <a:rPr lang="sv-SE" sz="3200" b="1" dirty="0">
                <a:solidFill>
                  <a:srgbClr val="1751A6"/>
                </a:solidFill>
              </a:rPr>
              <a:t>molecular generation.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325F1-D67B-488D-A7FB-4933D9FD15C5}"/>
              </a:ext>
            </a:extLst>
          </p:cNvPr>
          <p:cNvSpPr/>
          <p:nvPr/>
        </p:nvSpPr>
        <p:spPr>
          <a:xfrm>
            <a:off x="0" y="9053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08C71-2DF7-4E1C-AE84-31E42FEAA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56" y="1583194"/>
            <a:ext cx="9095688" cy="3159073"/>
          </a:xfrm>
          <a:prstGeom prst="rect">
            <a:avLst/>
          </a:prstGeom>
        </p:spPr>
      </p:pic>
      <p:pic>
        <p:nvPicPr>
          <p:cNvPr id="14" name="Picture 2" descr="https://coley.mit.edu/wp-content/uploads/sites/59/2019/09/Headshot-June-2018-square-low-quality-300x300.jpg">
            <a:extLst>
              <a:ext uri="{FF2B5EF4-FFF2-40B4-BE49-F238E27FC236}">
                <a16:creationId xmlns:a16="http://schemas.microsoft.com/office/drawing/2014/main" id="{77B6D090-05F8-4E8A-9F0E-9FE728C54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0" t="3843" r="4646" b="2841"/>
          <a:stretch/>
        </p:blipFill>
        <p:spPr bwMode="auto">
          <a:xfrm>
            <a:off x="11121312" y="5387670"/>
            <a:ext cx="8945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coley.mit.edu/wp-content/uploads/sites/59/2021/01/whgao_square-300x300.jpg">
            <a:extLst>
              <a:ext uri="{FF2B5EF4-FFF2-40B4-BE49-F238E27FC236}">
                <a16:creationId xmlns:a16="http://schemas.microsoft.com/office/drawing/2014/main" id="{CF24B662-52F6-4987-9619-AE47884C6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11" t="7951" r="34916" b="49339"/>
          <a:stretch/>
        </p:blipFill>
        <p:spPr bwMode="auto">
          <a:xfrm>
            <a:off x="9158508" y="5396275"/>
            <a:ext cx="894595" cy="8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coley.mit.edu/wp-content/uploads/sites/59/2022/08/ulmer-250x250.png">
            <a:extLst>
              <a:ext uri="{FF2B5EF4-FFF2-40B4-BE49-F238E27FC236}">
                <a16:creationId xmlns:a16="http://schemas.microsoft.com/office/drawing/2014/main" id="{0C920927-2F47-425D-A838-B73FC271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163" y="5407475"/>
            <a:ext cx="894595" cy="89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745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26745-3F8F-4BFA-A5C4-4B180DF7C6E7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85D94-3FB6-41F4-8910-064BB1D7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45</a:t>
            </a:fld>
            <a:endParaRPr lang="sv-S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806F75-125B-47DF-8261-8AE98E5CF730}"/>
              </a:ext>
            </a:extLst>
          </p:cNvPr>
          <p:cNvSpPr/>
          <p:nvPr/>
        </p:nvSpPr>
        <p:spPr>
          <a:xfrm>
            <a:off x="8993157" y="5020734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github.com/wenhao-gao/SynNet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62EB2A-763F-4DEC-AD07-35F3C14C8032}"/>
              </a:ext>
            </a:extLst>
          </p:cNvPr>
          <p:cNvSpPr/>
          <p:nvPr/>
        </p:nvSpPr>
        <p:spPr>
          <a:xfrm>
            <a:off x="9412" y="6405745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ICLR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8FE671-46E6-4DA3-A410-A410CE26C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72" y="4484893"/>
            <a:ext cx="5416052" cy="1233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6F07B-33BA-4718-9180-796C9FB5C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57" y="1945314"/>
            <a:ext cx="6066540" cy="22955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AD49150-1958-46A8-9891-83A671C7ABFD}"/>
              </a:ext>
            </a:extLst>
          </p:cNvPr>
          <p:cNvSpPr txBox="1">
            <a:spLocks/>
          </p:cNvSpPr>
          <p:nvPr/>
        </p:nvSpPr>
        <p:spPr>
          <a:xfrm>
            <a:off x="0" y="-16579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b="1" dirty="0">
                <a:solidFill>
                  <a:srgbClr val="1751A6"/>
                </a:solidFill>
              </a:rPr>
              <a:t>We can also use DGMs for synthesizability-constrained </a:t>
            </a:r>
            <a:br>
              <a:rPr lang="sv-SE" sz="3200" b="1" dirty="0">
                <a:solidFill>
                  <a:srgbClr val="1751A6"/>
                </a:solidFill>
              </a:rPr>
            </a:br>
            <a:r>
              <a:rPr lang="sv-SE" sz="3200" b="1" dirty="0">
                <a:solidFill>
                  <a:srgbClr val="1751A6"/>
                </a:solidFill>
              </a:rPr>
              <a:t>molecular generation.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325F1-D67B-488D-A7FB-4933D9FD15C5}"/>
              </a:ext>
            </a:extLst>
          </p:cNvPr>
          <p:cNvSpPr/>
          <p:nvPr/>
        </p:nvSpPr>
        <p:spPr>
          <a:xfrm>
            <a:off x="0" y="9053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4" name="Picture 2" descr="https://coley.mit.edu/wp-content/uploads/sites/59/2019/09/Headshot-June-2018-square-low-quality-300x300.jpg">
            <a:extLst>
              <a:ext uri="{FF2B5EF4-FFF2-40B4-BE49-F238E27FC236}">
                <a16:creationId xmlns:a16="http://schemas.microsoft.com/office/drawing/2014/main" id="{5B0E3271-82DA-40D3-8D93-3CB5B3888F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0" t="3843" r="4646" b="2841"/>
          <a:stretch/>
        </p:blipFill>
        <p:spPr bwMode="auto">
          <a:xfrm>
            <a:off x="11121312" y="5387670"/>
            <a:ext cx="8945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coley.mit.edu/wp-content/uploads/sites/59/2021/01/whgao_square-300x300.jpg">
            <a:extLst>
              <a:ext uri="{FF2B5EF4-FFF2-40B4-BE49-F238E27FC236}">
                <a16:creationId xmlns:a16="http://schemas.microsoft.com/office/drawing/2014/main" id="{47281E44-CF88-411E-8D8E-55EE70C4A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11" t="7951" r="34916" b="49339"/>
          <a:stretch/>
        </p:blipFill>
        <p:spPr bwMode="auto">
          <a:xfrm>
            <a:off x="9158508" y="5396275"/>
            <a:ext cx="894595" cy="8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coley.mit.edu/wp-content/uploads/sites/59/2022/08/ulmer-250x250.png">
            <a:extLst>
              <a:ext uri="{FF2B5EF4-FFF2-40B4-BE49-F238E27FC236}">
                <a16:creationId xmlns:a16="http://schemas.microsoft.com/office/drawing/2014/main" id="{2DED6F5C-0715-41AB-873A-92058F9C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163" y="5407475"/>
            <a:ext cx="894595" cy="89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7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6BF294-2C2E-48D2-94D9-8E0317185BCE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F502B-967B-4058-BD7E-F658EDD9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46</a:t>
            </a:fld>
            <a:endParaRPr lang="sv-S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806F75-125B-47DF-8261-8AE98E5CF730}"/>
              </a:ext>
            </a:extLst>
          </p:cNvPr>
          <p:cNvSpPr/>
          <p:nvPr/>
        </p:nvSpPr>
        <p:spPr>
          <a:xfrm>
            <a:off x="9025075" y="5982838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github.com/wenhao-gao/SynNet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253BD4-0D23-43B4-97AF-09A42949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32" y="1034493"/>
            <a:ext cx="8392535" cy="2310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6F82AF-738E-4E82-98A0-7A2E279A8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632" y="3569915"/>
            <a:ext cx="8392535" cy="2326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FA1280-978A-4EEF-ACCA-22DD073ACAAA}"/>
              </a:ext>
            </a:extLst>
          </p:cNvPr>
          <p:cNvSpPr/>
          <p:nvPr/>
        </p:nvSpPr>
        <p:spPr>
          <a:xfrm>
            <a:off x="9412" y="6405745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ICLR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AFA6DB-0B3A-4412-883B-9A432430A7EA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b="1" dirty="0">
                <a:solidFill>
                  <a:srgbClr val="1751A6"/>
                </a:solidFill>
              </a:rPr>
              <a:t>SynNet can generate synthesis trees and synthesizable analogues.</a:t>
            </a:r>
            <a:endParaRPr lang="sv-SE" sz="3200" b="1" i="1" dirty="0">
              <a:solidFill>
                <a:srgbClr val="1751A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32E24-496A-4819-A03B-456AD5AF4BE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EC3467-419E-47F7-A2CB-D15301D34A00}"/>
              </a:ext>
            </a:extLst>
          </p:cNvPr>
          <p:cNvGrpSpPr/>
          <p:nvPr/>
        </p:nvGrpSpPr>
        <p:grpSpPr>
          <a:xfrm>
            <a:off x="3226092" y="773532"/>
            <a:ext cx="2468242" cy="1596308"/>
            <a:chOff x="3235328" y="755060"/>
            <a:chExt cx="2468242" cy="159630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97D0AAD-C250-4823-BAFC-B9461865B8CD}"/>
                </a:ext>
              </a:extLst>
            </p:cNvPr>
            <p:cNvSpPr/>
            <p:nvPr/>
          </p:nvSpPr>
          <p:spPr>
            <a:xfrm>
              <a:off x="3235328" y="1100712"/>
              <a:ext cx="2468242" cy="1250656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2536D0-0D93-498E-A310-17ED39A85638}"/>
                </a:ext>
              </a:extLst>
            </p:cNvPr>
            <p:cNvSpPr/>
            <p:nvPr/>
          </p:nvSpPr>
          <p:spPr>
            <a:xfrm>
              <a:off x="3794424" y="755060"/>
              <a:ext cx="13500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b="1" dirty="0">
                  <a:solidFill>
                    <a:schemeClr val="accent4">
                      <a:lumMod val="75000"/>
                    </a:schemeClr>
                  </a:solidFill>
                  <a:latin typeface="-apple-system"/>
                </a:rPr>
                <a:t>model input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8CFA7B-BD3F-4507-82CC-9AB7D849C37F}"/>
              </a:ext>
            </a:extLst>
          </p:cNvPr>
          <p:cNvGrpSpPr/>
          <p:nvPr/>
        </p:nvGrpSpPr>
        <p:grpSpPr>
          <a:xfrm>
            <a:off x="7855925" y="1995090"/>
            <a:ext cx="2468242" cy="1435943"/>
            <a:chOff x="3235328" y="802535"/>
            <a:chExt cx="2468242" cy="147619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6DB9EFC-BDBF-4338-ADED-83AC26081DA0}"/>
                </a:ext>
              </a:extLst>
            </p:cNvPr>
            <p:cNvSpPr/>
            <p:nvPr/>
          </p:nvSpPr>
          <p:spPr>
            <a:xfrm>
              <a:off x="3235328" y="1157680"/>
              <a:ext cx="2468242" cy="1121053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EA503E-74CE-406F-AF8E-4E9894FE9543}"/>
                </a:ext>
              </a:extLst>
            </p:cNvPr>
            <p:cNvSpPr/>
            <p:nvPr/>
          </p:nvSpPr>
          <p:spPr>
            <a:xfrm>
              <a:off x="3720686" y="802535"/>
              <a:ext cx="1314784" cy="37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b="1" dirty="0">
                  <a:solidFill>
                    <a:schemeClr val="accent4">
                      <a:lumMod val="75000"/>
                    </a:schemeClr>
                  </a:solidFill>
                  <a:latin typeface="-apple-system"/>
                </a:rPr>
                <a:t>final output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7B98E4-BB79-4A3D-8238-6241AE993B15}"/>
              </a:ext>
            </a:extLst>
          </p:cNvPr>
          <p:cNvGrpSpPr/>
          <p:nvPr/>
        </p:nvGrpSpPr>
        <p:grpSpPr>
          <a:xfrm>
            <a:off x="527811" y="3731490"/>
            <a:ext cx="4524479" cy="1025237"/>
            <a:chOff x="2106322" y="1136964"/>
            <a:chExt cx="3626864" cy="102523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7BA4FD5-7E2F-4E75-93BA-4C46B6322C6D}"/>
                </a:ext>
              </a:extLst>
            </p:cNvPr>
            <p:cNvSpPr/>
            <p:nvPr/>
          </p:nvSpPr>
          <p:spPr>
            <a:xfrm>
              <a:off x="3180496" y="1136964"/>
              <a:ext cx="2552690" cy="1025237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748A168-B7B0-4451-969E-D603CE0FCE10}"/>
                </a:ext>
              </a:extLst>
            </p:cNvPr>
            <p:cNvSpPr/>
            <p:nvPr/>
          </p:nvSpPr>
          <p:spPr>
            <a:xfrm>
              <a:off x="2106322" y="1441456"/>
              <a:ext cx="13500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b="1" dirty="0">
                  <a:solidFill>
                    <a:schemeClr val="accent4">
                      <a:lumMod val="75000"/>
                    </a:schemeClr>
                  </a:solidFill>
                  <a:latin typeface="-apple-system"/>
                </a:rPr>
                <a:t>model input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443E04-4321-4F65-B370-8A3F4F31F0E4}"/>
              </a:ext>
            </a:extLst>
          </p:cNvPr>
          <p:cNvGrpSpPr/>
          <p:nvPr/>
        </p:nvGrpSpPr>
        <p:grpSpPr>
          <a:xfrm>
            <a:off x="7887824" y="4885460"/>
            <a:ext cx="3719227" cy="990744"/>
            <a:chOff x="3235328" y="1100712"/>
            <a:chExt cx="3719227" cy="1018518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ECA8B0A-4181-4D91-AA74-595234055A1D}"/>
                </a:ext>
              </a:extLst>
            </p:cNvPr>
            <p:cNvSpPr/>
            <p:nvPr/>
          </p:nvSpPr>
          <p:spPr>
            <a:xfrm>
              <a:off x="3235328" y="1100712"/>
              <a:ext cx="2404443" cy="1018518"/>
            </a:xfrm>
            <a:prstGeom prst="round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F1FA8A-9805-4E37-B7E4-7E9C71B62D4C}"/>
                </a:ext>
              </a:extLst>
            </p:cNvPr>
            <p:cNvSpPr/>
            <p:nvPr/>
          </p:nvSpPr>
          <p:spPr>
            <a:xfrm>
              <a:off x="5639771" y="1349918"/>
              <a:ext cx="1314784" cy="3796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b="1" dirty="0">
                  <a:solidFill>
                    <a:schemeClr val="accent4">
                      <a:lumMod val="75000"/>
                    </a:schemeClr>
                  </a:solidFill>
                  <a:latin typeface="-apple-system"/>
                </a:rPr>
                <a:t>final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282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3AEDB-A6AA-4725-A668-F46046E49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60"/>
          <a:stretch/>
        </p:blipFill>
        <p:spPr>
          <a:xfrm>
            <a:off x="419827" y="1050905"/>
            <a:ext cx="10013739" cy="50291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6BF294-2C2E-48D2-94D9-8E0317185BCE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F502B-967B-4058-BD7E-F658EDD9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47</a:t>
            </a:fld>
            <a:endParaRPr lang="sv-S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806F75-125B-47DF-8261-8AE98E5CF730}"/>
              </a:ext>
            </a:extLst>
          </p:cNvPr>
          <p:cNvSpPr/>
          <p:nvPr/>
        </p:nvSpPr>
        <p:spPr>
          <a:xfrm>
            <a:off x="9025075" y="5982838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github.com/wenhao-gao/SynNet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A1280-978A-4EEF-ACCA-22DD073ACAAA}"/>
              </a:ext>
            </a:extLst>
          </p:cNvPr>
          <p:cNvSpPr/>
          <p:nvPr/>
        </p:nvSpPr>
        <p:spPr>
          <a:xfrm>
            <a:off x="9412" y="6405745"/>
            <a:ext cx="8392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arXiv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ICLR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EAFA6DB-0B3A-4412-883B-9A432430A7EA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b="1" dirty="0">
                <a:solidFill>
                  <a:srgbClr val="1751A6"/>
                </a:solidFill>
              </a:rPr>
              <a:t>SynNet v2.0</a:t>
            </a:r>
            <a:endParaRPr lang="sv-SE" sz="3200" b="1" i="1" dirty="0">
              <a:solidFill>
                <a:srgbClr val="1751A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32E24-496A-4819-A03B-456AD5AF4BE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122" name="Picture 2" descr="https://coley.mit.edu/wp-content/uploads/sites/59/2022/08/ulmer-250x250.png">
            <a:extLst>
              <a:ext uri="{FF2B5EF4-FFF2-40B4-BE49-F238E27FC236}">
                <a16:creationId xmlns:a16="http://schemas.microsoft.com/office/drawing/2014/main" id="{2203D1E7-E175-43FB-89CC-3DC9F38B0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89" y="5078832"/>
            <a:ext cx="894595" cy="89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coley.mit.edu/wp-content/uploads/sites/59/2019/09/Headshot-June-2018-square-low-quality-300x300.jpg">
            <a:extLst>
              <a:ext uri="{FF2B5EF4-FFF2-40B4-BE49-F238E27FC236}">
                <a16:creationId xmlns:a16="http://schemas.microsoft.com/office/drawing/2014/main" id="{357561FA-666A-4756-A0FA-176B53D59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0" t="3843" r="4646" b="2841"/>
          <a:stretch/>
        </p:blipFill>
        <p:spPr bwMode="auto">
          <a:xfrm>
            <a:off x="11121312" y="5093382"/>
            <a:ext cx="8945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coley.mit.edu/wp-content/uploads/sites/59/2021/01/whgao_square-300x300.jpg">
            <a:extLst>
              <a:ext uri="{FF2B5EF4-FFF2-40B4-BE49-F238E27FC236}">
                <a16:creationId xmlns:a16="http://schemas.microsoft.com/office/drawing/2014/main" id="{259E9984-185E-428B-B9F3-2540695C4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611" t="7951" r="34916" b="49339"/>
          <a:stretch/>
        </p:blipFill>
        <p:spPr bwMode="auto">
          <a:xfrm>
            <a:off x="10085101" y="5093382"/>
            <a:ext cx="894595" cy="89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🎉 Party Popper Emoji">
            <a:extLst>
              <a:ext uri="{FF2B5EF4-FFF2-40B4-BE49-F238E27FC236}">
                <a16:creationId xmlns:a16="http://schemas.microsoft.com/office/drawing/2014/main" id="{BADA7505-96E4-4416-BC45-176BACBE2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927" y="2852858"/>
            <a:ext cx="1701538" cy="170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🎉 Party Popper Emoji">
            <a:extLst>
              <a:ext uri="{FF2B5EF4-FFF2-40B4-BE49-F238E27FC236}">
                <a16:creationId xmlns:a16="http://schemas.microsoft.com/office/drawing/2014/main" id="{04230FD9-0426-423D-B94A-235D666A3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9919" y="2002089"/>
            <a:ext cx="1701538" cy="170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🥳 Partying Face Emoji">
            <a:extLst>
              <a:ext uri="{FF2B5EF4-FFF2-40B4-BE49-F238E27FC236}">
                <a16:creationId xmlns:a16="http://schemas.microsoft.com/office/drawing/2014/main" id="{37CCBE09-64BF-4D9F-B028-DC721A68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8747">
            <a:off x="9662362" y="991955"/>
            <a:ext cx="1356342" cy="13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F62A4-7AB5-4C6D-8CBE-7CBCD1F45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0311" y="735435"/>
            <a:ext cx="7519724" cy="55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9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26745-3F8F-4BFA-A5C4-4B180DF7C6E7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85D94-3FB6-41F4-8910-064BB1D7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48</a:t>
            </a:fld>
            <a:endParaRPr lang="sv-S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B76210-A9DD-4041-B2BA-C3C10B5E26E7}"/>
              </a:ext>
            </a:extLst>
          </p:cNvPr>
          <p:cNvSpPr/>
          <p:nvPr/>
        </p:nvSpPr>
        <p:spPr>
          <a:xfrm>
            <a:off x="9245239" y="2780217"/>
            <a:ext cx="2826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400" b="1" dirty="0">
                <a:solidFill>
                  <a:srgbClr val="002541"/>
                </a:solidFill>
                <a:cs typeface="Calibri" panose="020F0502020204030204" pitchFamily="34" charset="0"/>
              </a:rPr>
              <a:t>Can we use </a:t>
            </a:r>
            <a:br>
              <a:rPr lang="sv-SE" sz="2400" b="1" dirty="0">
                <a:solidFill>
                  <a:srgbClr val="002541"/>
                </a:solidFill>
                <a:cs typeface="Calibri" panose="020F0502020204030204" pitchFamily="34" charset="0"/>
              </a:rPr>
            </a:br>
            <a:r>
              <a:rPr lang="sv-SE" sz="2400" b="1" dirty="0">
                <a:solidFill>
                  <a:srgbClr val="002541"/>
                </a:solidFill>
                <a:cs typeface="Calibri" panose="020F0502020204030204" pitchFamily="34" charset="0"/>
              </a:rPr>
              <a:t>meta-learning </a:t>
            </a:r>
            <a:br>
              <a:rPr lang="sv-SE" sz="2400" b="1" dirty="0">
                <a:solidFill>
                  <a:srgbClr val="002541"/>
                </a:solidFill>
                <a:cs typeface="Calibri" panose="020F0502020204030204" pitchFamily="34" charset="0"/>
              </a:rPr>
            </a:br>
            <a:r>
              <a:rPr lang="sv-SE" sz="2400" b="1" dirty="0">
                <a:solidFill>
                  <a:srgbClr val="002541"/>
                </a:solidFill>
                <a:cs typeface="Calibri" panose="020F0502020204030204" pitchFamily="34" charset="0"/>
              </a:rPr>
              <a:t>to leverage data on </a:t>
            </a:r>
            <a:br>
              <a:rPr lang="sv-SE" sz="2400" b="1" dirty="0">
                <a:solidFill>
                  <a:srgbClr val="002541"/>
                </a:solidFill>
                <a:cs typeface="Calibri" panose="020F0502020204030204" pitchFamily="34" charset="0"/>
              </a:rPr>
            </a:br>
            <a:r>
              <a:rPr lang="sv-SE" sz="2400" b="1" dirty="0">
                <a:solidFill>
                  <a:srgbClr val="002541"/>
                </a:solidFill>
                <a:cs typeface="Calibri" panose="020F0502020204030204" pitchFamily="34" charset="0"/>
              </a:rPr>
              <a:t>related tasks?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F73634-41DC-415A-83F4-1429EAA21549}"/>
              </a:ext>
            </a:extLst>
          </p:cNvPr>
          <p:cNvGrpSpPr/>
          <p:nvPr/>
        </p:nvGrpSpPr>
        <p:grpSpPr>
          <a:xfrm>
            <a:off x="269781" y="1832138"/>
            <a:ext cx="7880258" cy="450894"/>
            <a:chOff x="269781" y="1517178"/>
            <a:chExt cx="7880258" cy="450894"/>
          </a:xfrm>
          <a:solidFill>
            <a:srgbClr val="31A6C1"/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9BC8623C-8B93-4AE9-BFF4-F0CD3E98CAF6}"/>
                </a:ext>
              </a:extLst>
            </p:cNvPr>
            <p:cNvSpPr/>
            <p:nvPr/>
          </p:nvSpPr>
          <p:spPr>
            <a:xfrm>
              <a:off x="269781" y="1517178"/>
              <a:ext cx="7880258" cy="450894"/>
            </a:xfrm>
            <a:prstGeom prst="roundRect">
              <a:avLst/>
            </a:prstGeom>
            <a:grp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3544350-68F5-41F7-9205-502099D8C04A}"/>
                </a:ext>
              </a:extLst>
            </p:cNvPr>
            <p:cNvSpPr/>
            <p:nvPr/>
          </p:nvSpPr>
          <p:spPr>
            <a:xfrm>
              <a:off x="341190" y="1548399"/>
              <a:ext cx="7694708" cy="36933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Challenge: </a:t>
              </a:r>
              <a:r>
                <a:rPr lang="en-US" b="1" dirty="0">
                  <a:solidFill>
                    <a:srgbClr val="0C206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Experiments </a:t>
              </a:r>
              <a:r>
                <a:rPr lang="en-US" dirty="0">
                  <a:solidFill>
                    <a:srgbClr val="0C206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(oracle calls) </a:t>
              </a:r>
              <a:r>
                <a:rPr lang="en-US" b="1" dirty="0">
                  <a:solidFill>
                    <a:srgbClr val="0C206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are costly. Use </a:t>
              </a:r>
              <a:r>
                <a:rPr lang="en-US" b="1" u="sng" dirty="0">
                  <a:solidFill>
                    <a:srgbClr val="0C206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as few as possible</a:t>
              </a:r>
              <a:r>
                <a:rPr lang="en-US" dirty="0">
                  <a:solidFill>
                    <a:srgbClr val="0C206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B008B7-AF7C-4A3D-B0AD-F46C283BAE68}"/>
              </a:ext>
            </a:extLst>
          </p:cNvPr>
          <p:cNvGrpSpPr/>
          <p:nvPr/>
        </p:nvGrpSpPr>
        <p:grpSpPr>
          <a:xfrm>
            <a:off x="280398" y="1210718"/>
            <a:ext cx="7880258" cy="450894"/>
            <a:chOff x="280398" y="956718"/>
            <a:chExt cx="7880258" cy="450894"/>
          </a:xfrm>
          <a:solidFill>
            <a:srgbClr val="31A6C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47F4E75-C04B-4A71-AE19-0A7291929FB8}"/>
                </a:ext>
              </a:extLst>
            </p:cNvPr>
            <p:cNvSpPr/>
            <p:nvPr/>
          </p:nvSpPr>
          <p:spPr>
            <a:xfrm>
              <a:off x="280398" y="956718"/>
              <a:ext cx="7880258" cy="450894"/>
            </a:xfrm>
            <a:prstGeom prst="roundRect">
              <a:avLst/>
            </a:prstGeom>
            <a:grp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395325C-E218-4E05-9217-0581134E072C}"/>
                </a:ext>
              </a:extLst>
            </p:cNvPr>
            <p:cNvSpPr/>
            <p:nvPr/>
          </p:nvSpPr>
          <p:spPr>
            <a:xfrm>
              <a:off x="341189" y="987939"/>
              <a:ext cx="7694709" cy="36933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Aim:</a:t>
              </a:r>
              <a:r>
                <a:rPr lang="en-US" b="1" dirty="0">
                  <a:solidFill>
                    <a:srgbClr val="5D4B4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b="1" dirty="0">
                  <a:solidFill>
                    <a:srgbClr val="0C206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Discover novel binders for a new protein target with </a:t>
              </a:r>
              <a:r>
                <a:rPr lang="en-US" b="1" u="sng" dirty="0">
                  <a:solidFill>
                    <a:srgbClr val="0C206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few known binders</a:t>
              </a:r>
              <a:r>
                <a:rPr lang="en-US" b="1" dirty="0">
                  <a:solidFill>
                    <a:srgbClr val="0C206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262A1D-134C-441E-8D26-DC9830F71EF2}"/>
              </a:ext>
            </a:extLst>
          </p:cNvPr>
          <p:cNvSpPr/>
          <p:nvPr/>
        </p:nvSpPr>
        <p:spPr>
          <a:xfrm rot="10800000">
            <a:off x="9874615" y="1508954"/>
            <a:ext cx="519764" cy="325987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accent4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accent4">
                  <a:lumMod val="25000"/>
                  <a:lumOff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86F6D7F4-C9BE-424E-BB2B-5E49CF367E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467107"/>
              </p:ext>
            </p:extLst>
          </p:nvPr>
        </p:nvGraphicFramePr>
        <p:xfrm>
          <a:off x="10604318" y="1508954"/>
          <a:ext cx="1290004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" name="CS ChemDraw Drawing" r:id="rId4" imgW="1932176" imgH="609337" progId="ChemDraw.Document.6.0">
                  <p:embed/>
                </p:oleObj>
              </mc:Choice>
              <mc:Fallback>
                <p:oleObj name="CS ChemDraw Drawing" r:id="rId4" imgW="1932176" imgH="609337" progId="ChemDraw.Document.6.0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86F6D7F4-C9BE-424E-BB2B-5E49CF367E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04318" y="1508954"/>
                        <a:ext cx="1290004" cy="40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Picture 4" descr="https://cdn-icons-png.flaticon.com/512/2601/2601818.png">
            <a:extLst>
              <a:ext uri="{FF2B5EF4-FFF2-40B4-BE49-F238E27FC236}">
                <a16:creationId xmlns:a16="http://schemas.microsoft.com/office/drawing/2014/main" id="{56FB9B9D-C947-4D78-9000-0FD75A61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613" y="1483491"/>
            <a:ext cx="403324" cy="403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8EC5CF-1FAB-4F52-8668-F206CA388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927" y="1870351"/>
            <a:ext cx="466106" cy="4661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6BFE22E-CCFD-44C4-82E3-14EBB91D79EC}"/>
              </a:ext>
            </a:extLst>
          </p:cNvPr>
          <p:cNvSpPr/>
          <p:nvPr/>
        </p:nvSpPr>
        <p:spPr>
          <a:xfrm>
            <a:off x="280398" y="2467157"/>
            <a:ext cx="7880258" cy="1378430"/>
          </a:xfrm>
          <a:prstGeom prst="rect">
            <a:avLst/>
          </a:prstGeom>
          <a:solidFill>
            <a:srgbClr val="A7D2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2"/>
              </a:solidFill>
            </a:endParaRPr>
          </a:p>
        </p:txBody>
      </p:sp>
      <p:pic>
        <p:nvPicPr>
          <p:cNvPr id="30" name="Picture 17" descr="https://mesoscope.scripps.edu/data/tmp/ILL/301357500/7XWR.png?3">
            <a:extLst>
              <a:ext uri="{FF2B5EF4-FFF2-40B4-BE49-F238E27FC236}">
                <a16:creationId xmlns:a16="http://schemas.microsoft.com/office/drawing/2014/main" id="{3F2B6CAF-06C1-4B99-928C-A23E081C6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74" y="2846526"/>
            <a:ext cx="1087238" cy="11204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539796A5-5FE1-4AB1-B3DE-FA9EC5B35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86599"/>
              </p:ext>
            </p:extLst>
          </p:nvPr>
        </p:nvGraphicFramePr>
        <p:xfrm>
          <a:off x="1634613" y="3159792"/>
          <a:ext cx="1098977" cy="628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7" name="CS ChemDraw Drawing" r:id="rId11" imgW="1228275" imgH="703536" progId="ChemDraw.Document.6.0">
                  <p:embed/>
                </p:oleObj>
              </mc:Choice>
              <mc:Fallback>
                <p:oleObj name="CS ChemDraw Drawing" r:id="rId11" imgW="1228275" imgH="703536" progId="ChemDraw.Document.6.0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539796A5-5FE1-4AB1-B3DE-FA9EC5B354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34613" y="3159792"/>
                        <a:ext cx="1098977" cy="628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3A1C04CC-08C3-47AA-9DEB-89C10D24F29E}"/>
              </a:ext>
            </a:extLst>
          </p:cNvPr>
          <p:cNvSpPr/>
          <p:nvPr/>
        </p:nvSpPr>
        <p:spPr>
          <a:xfrm>
            <a:off x="3054080" y="3187849"/>
            <a:ext cx="2165488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extensive </a:t>
            </a:r>
            <a:r>
              <a:rPr lang="sv-SE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on many other targets</a:t>
            </a:r>
          </a:p>
        </p:txBody>
      </p:sp>
      <p:pic>
        <p:nvPicPr>
          <p:cNvPr id="33" name="Picture 21" descr="https://mesoscope.scripps.edu/data/tmp/ILL/930248328/5hyk.png?3">
            <a:extLst>
              <a:ext uri="{FF2B5EF4-FFF2-40B4-BE49-F238E27FC236}">
                <a16:creationId xmlns:a16="http://schemas.microsoft.com/office/drawing/2014/main" id="{66EE7900-628A-45CB-9E2C-F298F6E1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151" y="2545193"/>
            <a:ext cx="1123621" cy="7575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B7BB2F6-C1B0-4003-9CE0-A7B271985A42}"/>
              </a:ext>
            </a:extLst>
          </p:cNvPr>
          <p:cNvSpPr/>
          <p:nvPr/>
        </p:nvSpPr>
        <p:spPr>
          <a:xfrm>
            <a:off x="271839" y="2994900"/>
            <a:ext cx="650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ESR2</a:t>
            </a:r>
            <a:endParaRPr lang="sv-S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11A6DE-0538-4BCA-AD45-845DF7144B31}"/>
              </a:ext>
            </a:extLst>
          </p:cNvPr>
          <p:cNvSpPr/>
          <p:nvPr/>
        </p:nvSpPr>
        <p:spPr>
          <a:xfrm>
            <a:off x="1285688" y="2477754"/>
            <a:ext cx="821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PPAR</a:t>
            </a:r>
            <a:r>
              <a:rPr lang="el-GR" b="1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α</a:t>
            </a:r>
            <a:endParaRPr lang="sv-SE" dirty="0"/>
          </a:p>
        </p:txBody>
      </p:sp>
      <p:pic>
        <p:nvPicPr>
          <p:cNvPr id="37" name="Picture 27" descr="https://mesoscope.scripps.edu/data/tmp/ILL/991635350/2ZHV.png?4">
            <a:extLst>
              <a:ext uri="{FF2B5EF4-FFF2-40B4-BE49-F238E27FC236}">
                <a16:creationId xmlns:a16="http://schemas.microsoft.com/office/drawing/2014/main" id="{7AAABB18-C73D-498C-B48B-57F9FD939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61411">
            <a:off x="3970488" y="2261167"/>
            <a:ext cx="846953" cy="11209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CEA13EA-AEDF-4BF5-ABED-91AE3516A014}"/>
              </a:ext>
            </a:extLst>
          </p:cNvPr>
          <p:cNvSpPr/>
          <p:nvPr/>
        </p:nvSpPr>
        <p:spPr>
          <a:xfrm>
            <a:off x="3119331" y="2472360"/>
            <a:ext cx="800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BACE1</a:t>
            </a:r>
            <a:endParaRPr lang="sv-SE" dirty="0"/>
          </a:p>
        </p:txBody>
      </p:sp>
      <p:pic>
        <p:nvPicPr>
          <p:cNvPr id="40" name="Picture 33" descr="https://mesoscope.scripps.edu/data/tmp/ILL/902182682/2AIG.png?6">
            <a:extLst>
              <a:ext uri="{FF2B5EF4-FFF2-40B4-BE49-F238E27FC236}">
                <a16:creationId xmlns:a16="http://schemas.microsoft.com/office/drawing/2014/main" id="{ACCD9335-3EBE-4E85-95B8-9E879301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6266">
            <a:off x="7296186" y="2674655"/>
            <a:ext cx="919254" cy="13123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04C7D79-5956-4B67-A0F3-B0D9C850AF91}"/>
              </a:ext>
            </a:extLst>
          </p:cNvPr>
          <p:cNvSpPr/>
          <p:nvPr/>
        </p:nvSpPr>
        <p:spPr>
          <a:xfrm>
            <a:off x="6877807" y="2435051"/>
            <a:ext cx="1040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ADAM17</a:t>
            </a:r>
            <a:endParaRPr lang="sv-SE" dirty="0"/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0FABE4D6-7C9E-4AF0-A018-08D4291752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657349"/>
              </p:ext>
            </p:extLst>
          </p:nvPr>
        </p:nvGraphicFramePr>
        <p:xfrm>
          <a:off x="5123194" y="2434840"/>
          <a:ext cx="719829" cy="138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8" name="CS ChemDraw Drawing" r:id="rId19" imgW="797017" imgH="1530043" progId="ChemDraw.Document.6.0">
                  <p:embed/>
                </p:oleObj>
              </mc:Choice>
              <mc:Fallback>
                <p:oleObj name="CS ChemDraw Drawing" r:id="rId19" imgW="797017" imgH="1530043" progId="ChemDraw.Document.6.0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0FABE4D6-7C9E-4AF0-A018-08D4291752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23194" y="2434840"/>
                        <a:ext cx="719829" cy="138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46" descr="https://mesoscope.scripps.edu/data/tmp/ILL/970825585/6CYZ.png?3">
            <a:extLst>
              <a:ext uri="{FF2B5EF4-FFF2-40B4-BE49-F238E27FC236}">
                <a16:creationId xmlns:a16="http://schemas.microsoft.com/office/drawing/2014/main" id="{F933F061-603B-4CB5-B0B6-39BF20357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24853">
            <a:off x="5786358" y="2561995"/>
            <a:ext cx="1111507" cy="14044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7781214-CCF2-4EF7-8329-30A2B26F0162}"/>
              </a:ext>
            </a:extLst>
          </p:cNvPr>
          <p:cNvSpPr/>
          <p:nvPr/>
        </p:nvSpPr>
        <p:spPr>
          <a:xfrm>
            <a:off x="5492774" y="2441901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THRB</a:t>
            </a:r>
            <a:endParaRPr lang="sv-SE" dirty="0"/>
          </a:p>
        </p:txBody>
      </p:sp>
      <p:pic>
        <p:nvPicPr>
          <p:cNvPr id="50" name="Picture 12" descr="Test free icon">
            <a:extLst>
              <a:ext uri="{FF2B5EF4-FFF2-40B4-BE49-F238E27FC236}">
                <a16:creationId xmlns:a16="http://schemas.microsoft.com/office/drawing/2014/main" id="{D5923C7C-F99C-48F1-AADB-8343FF29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994" y="1913624"/>
            <a:ext cx="403324" cy="403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C09294BA-DEF2-4A78-8D90-B108B3E795B3}"/>
              </a:ext>
            </a:extLst>
          </p:cNvPr>
          <p:cNvSpPr/>
          <p:nvPr/>
        </p:nvSpPr>
        <p:spPr>
          <a:xfrm>
            <a:off x="8561776" y="2997346"/>
            <a:ext cx="652422" cy="569027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accent4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accent4">
                  <a:lumMod val="25000"/>
                  <a:lumOff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9" name="Picture 2" descr="https://mesoscope.scripps.edu/data/tmp/ILL/458231967/1A3B.png?3">
            <a:extLst>
              <a:ext uri="{FF2B5EF4-FFF2-40B4-BE49-F238E27FC236}">
                <a16:creationId xmlns:a16="http://schemas.microsoft.com/office/drawing/2014/main" id="{69B932BB-C0A6-4520-8EED-340C39CC9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257" y="1236829"/>
            <a:ext cx="1041486" cy="93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C1BD87FA-9CC2-4202-AD0A-07E87E675B73}"/>
              </a:ext>
            </a:extLst>
          </p:cNvPr>
          <p:cNvSpPr/>
          <p:nvPr/>
        </p:nvSpPr>
        <p:spPr>
          <a:xfrm>
            <a:off x="-1049" y="6592140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75242">
              <a:defRPr/>
            </a:pP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MAML: Finn et al. ICML. 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2017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. arXiv:1703.03400.        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DOCKSTRING: García-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Ortegón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et al.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2021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arXiv:2110.15486.         REINVENT: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Blaschke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et al.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2020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.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J. Chem. Inf. Model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. 60,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12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, 5918–5922.</a:t>
            </a:r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9BA27EBA-19CE-4729-A00E-6DF09137841E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Can we use meta-learning for the optimization of small molecule binders?</a:t>
            </a:r>
            <a:endParaRPr lang="sv-SE" sz="3200" b="1" i="1" dirty="0">
              <a:solidFill>
                <a:srgbClr val="1751A6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70709F-80A0-4ADD-97BD-ED52C8D48040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5" name="Picture 2" descr="https://coley.mit.edu/wp-content/uploads/sites/59/2019/09/Headshot-June-2018-square-low-quality-300x300.jpg">
            <a:extLst>
              <a:ext uri="{FF2B5EF4-FFF2-40B4-BE49-F238E27FC236}">
                <a16:creationId xmlns:a16="http://schemas.microsoft.com/office/drawing/2014/main" id="{61939A4D-2D52-440A-918D-2067CD0C9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0" t="3843" r="4646" b="2841"/>
          <a:stretch/>
        </p:blipFill>
        <p:spPr bwMode="auto">
          <a:xfrm>
            <a:off x="11177134" y="5351605"/>
            <a:ext cx="8945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717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2" grpId="0"/>
      <p:bldP spid="34" grpId="0"/>
      <p:bldP spid="36" grpId="0"/>
      <p:bldP spid="38" grpId="0"/>
      <p:bldP spid="41" grpId="0"/>
      <p:bldP spid="44" grpId="0"/>
      <p:bldP spid="5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F626745-3F8F-4BFA-A5C4-4B180DF7C6E7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85D94-3FB6-41F4-8910-064BB1D7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49</a:t>
            </a:fld>
            <a:endParaRPr lang="sv-SE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197E330-BBF9-43D7-8AA5-FF4180B54559}"/>
              </a:ext>
            </a:extLst>
          </p:cNvPr>
          <p:cNvSpPr/>
          <p:nvPr/>
        </p:nvSpPr>
        <p:spPr>
          <a:xfrm>
            <a:off x="5309177" y="1090983"/>
            <a:ext cx="4916708" cy="3163604"/>
          </a:xfrm>
          <a:prstGeom prst="rect">
            <a:avLst/>
          </a:prstGeom>
          <a:solidFill>
            <a:srgbClr val="D6D6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v-SE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25BF0C-836D-4E6B-949F-F73B66DF381E}"/>
              </a:ext>
            </a:extLst>
          </p:cNvPr>
          <p:cNvGrpSpPr/>
          <p:nvPr/>
        </p:nvGrpSpPr>
        <p:grpSpPr>
          <a:xfrm>
            <a:off x="10721611" y="2609146"/>
            <a:ext cx="1246508" cy="1765522"/>
            <a:chOff x="10721611" y="2609146"/>
            <a:chExt cx="1246508" cy="1765522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58647B2-6965-4BC9-9118-746D19FF8016}"/>
                </a:ext>
              </a:extLst>
            </p:cNvPr>
            <p:cNvSpPr/>
            <p:nvPr/>
          </p:nvSpPr>
          <p:spPr>
            <a:xfrm>
              <a:off x="10768584" y="2620817"/>
              <a:ext cx="1141218" cy="1753851"/>
            </a:xfrm>
            <a:prstGeom prst="rect">
              <a:avLst/>
            </a:prstGeom>
            <a:solidFill>
              <a:srgbClr val="80B3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1B03DC9-F5DC-4617-89F6-A320B4B4328A}"/>
                </a:ext>
              </a:extLst>
            </p:cNvPr>
            <p:cNvSpPr/>
            <p:nvPr/>
          </p:nvSpPr>
          <p:spPr>
            <a:xfrm>
              <a:off x="10721611" y="2609146"/>
              <a:ext cx="1246508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b="1" dirty="0">
                  <a:solidFill>
                    <a:srgbClr val="5D4B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top-N</a:t>
              </a: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EA1A2BE7-EF6F-4C23-A724-BC3E161CE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1993" y="3108585"/>
              <a:ext cx="914400" cy="914400"/>
            </a:xfrm>
            <a:prstGeom prst="rect">
              <a:avLst/>
            </a:prstGeom>
            <a:effectLst>
              <a:outerShdw blurRad="342900" dir="2700000" algn="tl" rotWithShape="0">
                <a:srgbClr val="CD9FB2"/>
              </a:outerShdw>
            </a:effec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D50890-FFDE-411A-BC4D-6757AD7DC36C}"/>
              </a:ext>
            </a:extLst>
          </p:cNvPr>
          <p:cNvGrpSpPr/>
          <p:nvPr/>
        </p:nvGrpSpPr>
        <p:grpSpPr>
          <a:xfrm>
            <a:off x="197018" y="1052175"/>
            <a:ext cx="2987885" cy="1866099"/>
            <a:chOff x="197018" y="1052175"/>
            <a:chExt cx="2987885" cy="1866099"/>
          </a:xfrm>
        </p:grpSpPr>
        <p:sp>
          <p:nvSpPr>
            <p:cNvPr id="153" name="Callout: Right Arrow 152">
              <a:extLst>
                <a:ext uri="{FF2B5EF4-FFF2-40B4-BE49-F238E27FC236}">
                  <a16:creationId xmlns:a16="http://schemas.microsoft.com/office/drawing/2014/main" id="{08F2D04D-DF8F-490D-8168-245BB1279C16}"/>
                </a:ext>
              </a:extLst>
            </p:cNvPr>
            <p:cNvSpPr/>
            <p:nvPr/>
          </p:nvSpPr>
          <p:spPr>
            <a:xfrm>
              <a:off x="304314" y="1078152"/>
              <a:ext cx="2588678" cy="1771297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4623"/>
              </a:avLst>
            </a:prstGeom>
            <a:solidFill>
              <a:srgbClr val="B1E4F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814C7F6-FE68-4423-844A-7ED73FED921C}"/>
                </a:ext>
              </a:extLst>
            </p:cNvPr>
            <p:cNvSpPr/>
            <p:nvPr/>
          </p:nvSpPr>
          <p:spPr>
            <a:xfrm>
              <a:off x="197018" y="1052175"/>
              <a:ext cx="2165488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b="1" dirty="0">
                  <a:solidFill>
                    <a:srgbClr val="5D4B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Docking surrogate</a:t>
              </a:r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ABB41B5D-6A5C-4F90-A881-B5253000E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683" y="1636083"/>
              <a:ext cx="956019" cy="9560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5B135DE1-9B9E-4585-AB69-FCD2668C7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EF8FC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07" y="1438378"/>
              <a:ext cx="305737" cy="3057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68E5939F-4FCA-4623-B3DC-BCE793513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78" y="1801969"/>
              <a:ext cx="315995" cy="2803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DB402D31-9CF5-4C63-8800-8AC1772C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78" y="2140148"/>
              <a:ext cx="315995" cy="2803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457E469C-CA23-42D6-9AC7-28A79532F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8CD1B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478" y="2478328"/>
              <a:ext cx="315995" cy="2803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0" name="Arrow: Right 159">
              <a:extLst>
                <a:ext uri="{FF2B5EF4-FFF2-40B4-BE49-F238E27FC236}">
                  <a16:creationId xmlns:a16="http://schemas.microsoft.com/office/drawing/2014/main" id="{6EB05AA2-2277-4E4C-8285-B7AFD7200760}"/>
                </a:ext>
              </a:extLst>
            </p:cNvPr>
            <p:cNvSpPr/>
            <p:nvPr/>
          </p:nvSpPr>
          <p:spPr>
            <a:xfrm>
              <a:off x="827538" y="1569692"/>
              <a:ext cx="217748" cy="112966"/>
            </a:xfrm>
            <a:prstGeom prst="rightArrow">
              <a:avLst/>
            </a:prstGeom>
            <a:solidFill>
              <a:srgbClr val="0C2062"/>
            </a:solidFill>
            <a:ln>
              <a:solidFill>
                <a:srgbClr val="8CD1B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/>
            </a:p>
          </p:txBody>
        </p:sp>
        <p:sp>
          <p:nvSpPr>
            <p:cNvPr id="161" name="Arrow: Right 160">
              <a:extLst>
                <a:ext uri="{FF2B5EF4-FFF2-40B4-BE49-F238E27FC236}">
                  <a16:creationId xmlns:a16="http://schemas.microsoft.com/office/drawing/2014/main" id="{EEC8ADFA-DD6F-4FF7-8C8B-DCA487FE1B08}"/>
                </a:ext>
              </a:extLst>
            </p:cNvPr>
            <p:cNvSpPr/>
            <p:nvPr/>
          </p:nvSpPr>
          <p:spPr>
            <a:xfrm>
              <a:off x="827538" y="1905610"/>
              <a:ext cx="217748" cy="112966"/>
            </a:xfrm>
            <a:prstGeom prst="rightArrow">
              <a:avLst/>
            </a:prstGeom>
            <a:solidFill>
              <a:srgbClr val="0C2062"/>
            </a:solidFill>
            <a:ln>
              <a:solidFill>
                <a:srgbClr val="8CD1B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/>
            </a:p>
          </p:txBody>
        </p:sp>
        <p:sp>
          <p:nvSpPr>
            <p:cNvPr id="162" name="Arrow: Right 161">
              <a:extLst>
                <a:ext uri="{FF2B5EF4-FFF2-40B4-BE49-F238E27FC236}">
                  <a16:creationId xmlns:a16="http://schemas.microsoft.com/office/drawing/2014/main" id="{0FD69782-F48B-4001-9C60-5ECC6CE14A7D}"/>
                </a:ext>
              </a:extLst>
            </p:cNvPr>
            <p:cNvSpPr/>
            <p:nvPr/>
          </p:nvSpPr>
          <p:spPr>
            <a:xfrm>
              <a:off x="827538" y="2241528"/>
              <a:ext cx="217748" cy="112966"/>
            </a:xfrm>
            <a:prstGeom prst="rightArrow">
              <a:avLst/>
            </a:prstGeom>
            <a:solidFill>
              <a:srgbClr val="0C2062"/>
            </a:solidFill>
            <a:ln>
              <a:solidFill>
                <a:srgbClr val="8CD1B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/>
            </a:p>
          </p:txBody>
        </p:sp>
        <p:sp>
          <p:nvSpPr>
            <p:cNvPr id="163" name="Arrow: Right 162">
              <a:extLst>
                <a:ext uri="{FF2B5EF4-FFF2-40B4-BE49-F238E27FC236}">
                  <a16:creationId xmlns:a16="http://schemas.microsoft.com/office/drawing/2014/main" id="{F3C405A4-BD46-4DA9-ADBC-B5B89ACE858D}"/>
                </a:ext>
              </a:extLst>
            </p:cNvPr>
            <p:cNvSpPr/>
            <p:nvPr/>
          </p:nvSpPr>
          <p:spPr>
            <a:xfrm>
              <a:off x="827538" y="2577446"/>
              <a:ext cx="217748" cy="112966"/>
            </a:xfrm>
            <a:prstGeom prst="rightArrow">
              <a:avLst/>
            </a:prstGeom>
            <a:solidFill>
              <a:srgbClr val="0C2062"/>
            </a:solidFill>
            <a:ln>
              <a:solidFill>
                <a:srgbClr val="8CD1B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0C29DDC-E045-4EAA-B2DF-D4CEFD99734B}"/>
                </a:ext>
              </a:extLst>
            </p:cNvPr>
            <p:cNvSpPr/>
            <p:nvPr/>
          </p:nvSpPr>
          <p:spPr>
            <a:xfrm>
              <a:off x="1019415" y="2456609"/>
              <a:ext cx="2165488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2400" b="1" dirty="0">
                  <a:solidFill>
                    <a:srgbClr val="002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71DC43F-EA7C-460B-B2BB-C80A2695C4BB}"/>
              </a:ext>
            </a:extLst>
          </p:cNvPr>
          <p:cNvGrpSpPr/>
          <p:nvPr/>
        </p:nvGrpSpPr>
        <p:grpSpPr>
          <a:xfrm>
            <a:off x="4586345" y="1152075"/>
            <a:ext cx="3409725" cy="1545954"/>
            <a:chOff x="4586345" y="1152075"/>
            <a:chExt cx="3409725" cy="1545954"/>
          </a:xfrm>
        </p:grpSpPr>
        <p:sp>
          <p:nvSpPr>
            <p:cNvPr id="166" name="Callout: Right Arrow 165">
              <a:extLst>
                <a:ext uri="{FF2B5EF4-FFF2-40B4-BE49-F238E27FC236}">
                  <a16:creationId xmlns:a16="http://schemas.microsoft.com/office/drawing/2014/main" id="{F98167FC-3F1E-4D6C-A323-9E4E12442F09}"/>
                </a:ext>
              </a:extLst>
            </p:cNvPr>
            <p:cNvSpPr/>
            <p:nvPr/>
          </p:nvSpPr>
          <p:spPr>
            <a:xfrm>
              <a:off x="5526846" y="1230308"/>
              <a:ext cx="2469224" cy="1382829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6822"/>
              </a:avLst>
            </a:prstGeom>
            <a:solidFill>
              <a:srgbClr val="BFD7D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459DFC-BBB4-4554-A163-8BC0E57261D5}"/>
                </a:ext>
              </a:extLst>
            </p:cNvPr>
            <p:cNvSpPr/>
            <p:nvPr/>
          </p:nvSpPr>
          <p:spPr>
            <a:xfrm>
              <a:off x="5246645" y="1189376"/>
              <a:ext cx="2482787" cy="44270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b="1" dirty="0">
                  <a:solidFill>
                    <a:srgbClr val="5D4B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Meta-train</a:t>
              </a: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7B3BD235-4D8F-466D-9026-55047F3B2D49}"/>
                </a:ext>
              </a:extLst>
            </p:cNvPr>
            <p:cNvGrpSpPr/>
            <p:nvPr/>
          </p:nvGrpSpPr>
          <p:grpSpPr>
            <a:xfrm>
              <a:off x="5212100" y="1563445"/>
              <a:ext cx="2370763" cy="1134584"/>
              <a:chOff x="5304952" y="1397093"/>
              <a:chExt cx="2370763" cy="1134584"/>
            </a:xfrm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grpSpPr>
          <p:graphicFrame>
            <p:nvGraphicFramePr>
              <p:cNvPr id="193" name="Diagram 192">
                <a:extLst>
                  <a:ext uri="{FF2B5EF4-FFF2-40B4-BE49-F238E27FC236}">
                    <a16:creationId xmlns:a16="http://schemas.microsoft.com/office/drawing/2014/main" id="{7327998C-57EE-44EA-B74F-6BC1DE74515F}"/>
                  </a:ext>
                </a:extLst>
              </p:cNvPr>
              <p:cNvGraphicFramePr/>
              <p:nvPr/>
            </p:nvGraphicFramePr>
            <p:xfrm>
              <a:off x="5304952" y="1397093"/>
              <a:ext cx="2370763" cy="113458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pic>
            <p:nvPicPr>
              <p:cNvPr id="194" name="Picture 193">
                <a:extLst>
                  <a:ext uri="{FF2B5EF4-FFF2-40B4-BE49-F238E27FC236}">
                    <a16:creationId xmlns:a16="http://schemas.microsoft.com/office/drawing/2014/main" id="{F87AA23D-0E3C-41B9-8728-C61296DB2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5558" y="1993769"/>
                <a:ext cx="404315" cy="40431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ADFF5323-C9E9-4F4D-BC95-6B28B8357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8742" y="1491237"/>
                <a:ext cx="385840" cy="38584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CFA66E7F-420C-4293-9D60-C435A1D23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2472" y="2143790"/>
              <a:ext cx="315995" cy="2803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72BC1F05-3482-4BCB-BEA6-386F20497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93"/>
            <a:stretch/>
          </p:blipFill>
          <p:spPr>
            <a:xfrm>
              <a:off x="5757980" y="1657482"/>
              <a:ext cx="563199" cy="346786"/>
            </a:xfrm>
            <a:prstGeom prst="rect">
              <a:avLst/>
            </a:prstGeom>
            <a:effectLst>
              <a:glow rad="1397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032C9106-7B28-43C0-B5E9-64264BE46B3E}"/>
                </a:ext>
              </a:extLst>
            </p:cNvPr>
            <p:cNvSpPr/>
            <p:nvPr/>
          </p:nvSpPr>
          <p:spPr>
            <a:xfrm>
              <a:off x="5460621" y="2361935"/>
              <a:ext cx="728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rgbClr val="002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various</a:t>
              </a:r>
              <a:endParaRPr lang="sv-SE" sz="1400" dirty="0">
                <a:solidFill>
                  <a:srgbClr val="002541"/>
                </a:solidFill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F332BF6-93E7-4D53-84F3-36DB62BEB8DD}"/>
                </a:ext>
              </a:extLst>
            </p:cNvPr>
            <p:cNvSpPr/>
            <p:nvPr/>
          </p:nvSpPr>
          <p:spPr>
            <a:xfrm>
              <a:off x="4586345" y="1152075"/>
              <a:ext cx="2165488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2400" b="1" dirty="0">
                  <a:solidFill>
                    <a:srgbClr val="002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B9F2C-A03A-4C64-AA8D-A8D1BF47C9C9}"/>
              </a:ext>
            </a:extLst>
          </p:cNvPr>
          <p:cNvGrpSpPr/>
          <p:nvPr/>
        </p:nvGrpSpPr>
        <p:grpSpPr>
          <a:xfrm>
            <a:off x="6958590" y="1142229"/>
            <a:ext cx="3405399" cy="1467640"/>
            <a:chOff x="6958590" y="1142229"/>
            <a:chExt cx="3405399" cy="1467640"/>
          </a:xfrm>
        </p:grpSpPr>
        <p:sp>
          <p:nvSpPr>
            <p:cNvPr id="165" name="Callout: Right Arrow 164">
              <a:extLst>
                <a:ext uri="{FF2B5EF4-FFF2-40B4-BE49-F238E27FC236}">
                  <a16:creationId xmlns:a16="http://schemas.microsoft.com/office/drawing/2014/main" id="{E3DD8CCD-4EA3-48D9-94BA-781D40D1EE6D}"/>
                </a:ext>
              </a:extLst>
            </p:cNvPr>
            <p:cNvSpPr/>
            <p:nvPr/>
          </p:nvSpPr>
          <p:spPr>
            <a:xfrm>
              <a:off x="7894765" y="1204457"/>
              <a:ext cx="2469224" cy="1405412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6822"/>
              </a:avLst>
            </a:prstGeom>
            <a:solidFill>
              <a:srgbClr val="BFD7D0">
                <a:alpha val="8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7F749704-FD5D-4E9F-8A7E-34210A56FB42}"/>
                </a:ext>
              </a:extLst>
            </p:cNvPr>
            <p:cNvSpPr/>
            <p:nvPr/>
          </p:nvSpPr>
          <p:spPr>
            <a:xfrm>
              <a:off x="7614562" y="1183616"/>
              <a:ext cx="2482787" cy="44270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5D4B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sv-SE" b="1" dirty="0">
                  <a:solidFill>
                    <a:srgbClr val="5D4B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 fine-tuning</a:t>
              </a:r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B736A0B-5280-4413-8815-843A114D6771}"/>
                </a:ext>
              </a:extLst>
            </p:cNvPr>
            <p:cNvGrpSpPr/>
            <p:nvPr/>
          </p:nvGrpSpPr>
          <p:grpSpPr>
            <a:xfrm>
              <a:off x="7970707" y="1555186"/>
              <a:ext cx="1790604" cy="934221"/>
              <a:chOff x="7663054" y="1239884"/>
              <a:chExt cx="1540539" cy="779379"/>
            </a:xfrm>
          </p:grpSpPr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6EF92DFD-6E91-4505-B423-8BF423F4CB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293"/>
              <a:stretch/>
            </p:blipFill>
            <p:spPr>
              <a:xfrm>
                <a:off x="7663054" y="1471294"/>
                <a:ext cx="836338" cy="4993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9" name="Picture 198" descr="https://mesoscope.scripps.edu/data/tmp/ILL/458231967/1A3B.png?3">
                <a:extLst>
                  <a:ext uri="{FF2B5EF4-FFF2-40B4-BE49-F238E27FC236}">
                    <a16:creationId xmlns:a16="http://schemas.microsoft.com/office/drawing/2014/main" id="{34F24BED-3B20-4038-9672-F9035EC0FD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7555" y="1239884"/>
                <a:ext cx="896038" cy="77937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776BD25-6134-42DF-BE22-DBF76532E154}"/>
                </a:ext>
              </a:extLst>
            </p:cNvPr>
            <p:cNvSpPr/>
            <p:nvPr/>
          </p:nvSpPr>
          <p:spPr>
            <a:xfrm>
              <a:off x="6958590" y="1142229"/>
              <a:ext cx="2165488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2400" b="1" dirty="0">
                  <a:solidFill>
                    <a:srgbClr val="002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5A8982-2D80-4515-AD13-0A946B39F4E8}"/>
              </a:ext>
            </a:extLst>
          </p:cNvPr>
          <p:cNvGrpSpPr/>
          <p:nvPr/>
        </p:nvGrpSpPr>
        <p:grpSpPr>
          <a:xfrm>
            <a:off x="5055757" y="2691550"/>
            <a:ext cx="5308232" cy="1449137"/>
            <a:chOff x="5055757" y="2691550"/>
            <a:chExt cx="5308232" cy="1449137"/>
          </a:xfrm>
        </p:grpSpPr>
        <p:sp>
          <p:nvSpPr>
            <p:cNvPr id="164" name="Callout: Right Arrow 163">
              <a:extLst>
                <a:ext uri="{FF2B5EF4-FFF2-40B4-BE49-F238E27FC236}">
                  <a16:creationId xmlns:a16="http://schemas.microsoft.com/office/drawing/2014/main" id="{E2C84874-D430-428F-8697-C85C2D748526}"/>
                </a:ext>
              </a:extLst>
            </p:cNvPr>
            <p:cNvSpPr/>
            <p:nvPr/>
          </p:nvSpPr>
          <p:spPr>
            <a:xfrm>
              <a:off x="5543327" y="2757858"/>
              <a:ext cx="4820662" cy="1382829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9274"/>
              </a:avLst>
            </a:prstGeom>
            <a:solidFill>
              <a:srgbClr val="E7A3BD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CDFC4F1-D81D-49FC-BFE6-5749B1A88D65}"/>
                </a:ext>
              </a:extLst>
            </p:cNvPr>
            <p:cNvSpPr/>
            <p:nvPr/>
          </p:nvSpPr>
          <p:spPr>
            <a:xfrm>
              <a:off x="6490728" y="2740562"/>
              <a:ext cx="2482787" cy="44270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5D4B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sv-SE" b="1" dirty="0">
                  <a:solidFill>
                    <a:srgbClr val="5D4B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 fine-tuning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67C9514F-0E34-4178-AE55-AFFDA72FDB90}"/>
                </a:ext>
              </a:extLst>
            </p:cNvPr>
            <p:cNvGrpSpPr/>
            <p:nvPr/>
          </p:nvGrpSpPr>
          <p:grpSpPr>
            <a:xfrm>
              <a:off x="6762128" y="3074066"/>
              <a:ext cx="1790608" cy="934221"/>
              <a:chOff x="7532916" y="1231643"/>
              <a:chExt cx="1540542" cy="779379"/>
            </a:xfrm>
          </p:grpSpPr>
          <p:pic>
            <p:nvPicPr>
              <p:cNvPr id="196" name="Picture 195">
                <a:extLst>
                  <a:ext uri="{FF2B5EF4-FFF2-40B4-BE49-F238E27FC236}">
                    <a16:creationId xmlns:a16="http://schemas.microsoft.com/office/drawing/2014/main" id="{7F660A92-A273-4246-A16C-44A35E4D5B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293"/>
              <a:stretch/>
            </p:blipFill>
            <p:spPr>
              <a:xfrm>
                <a:off x="7532916" y="1463053"/>
                <a:ext cx="836338" cy="49935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7" name="Picture 196" descr="https://mesoscope.scripps.edu/data/tmp/ILL/458231967/1A3B.png?3">
                <a:extLst>
                  <a:ext uri="{FF2B5EF4-FFF2-40B4-BE49-F238E27FC236}">
                    <a16:creationId xmlns:a16="http://schemas.microsoft.com/office/drawing/2014/main" id="{EF7565B9-F8B7-4D6B-9B0C-DE7137426F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77420" y="1231643"/>
                <a:ext cx="896038" cy="779379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8B3E767-03A3-4BE8-AC42-37D1A3A4A36F}"/>
                </a:ext>
              </a:extLst>
            </p:cNvPr>
            <p:cNvSpPr/>
            <p:nvPr/>
          </p:nvSpPr>
          <p:spPr>
            <a:xfrm>
              <a:off x="5055757" y="2691550"/>
              <a:ext cx="2165488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2400" b="1" dirty="0">
                  <a:solidFill>
                    <a:srgbClr val="002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baseline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ABFE31D-86C5-4CEF-B0E0-CA81611505D8}"/>
              </a:ext>
            </a:extLst>
          </p:cNvPr>
          <p:cNvSpPr/>
          <p:nvPr/>
        </p:nvSpPr>
        <p:spPr>
          <a:xfrm>
            <a:off x="-1049" y="6592140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75242">
              <a:defRPr/>
            </a:pP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MAML: Finn et al. ICML. 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2017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. arXiv:1703.03400.        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DOCKSTRING: García-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Ortegón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et al.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2021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arXiv:2110.15486.         REINVENT: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Blaschke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et al.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2020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.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J. Chem. Inf. Model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. 60,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12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, 5918–5922.</a:t>
            </a:r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00" name="Title 1">
            <a:extLst>
              <a:ext uri="{FF2B5EF4-FFF2-40B4-BE49-F238E27FC236}">
                <a16:creationId xmlns:a16="http://schemas.microsoft.com/office/drawing/2014/main" id="{EC331FBB-410A-4C84-9B30-9F5E2E2774CE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Can we use meta-learning for the optimization of small molecule binders?</a:t>
            </a:r>
            <a:endParaRPr lang="sv-SE" sz="3200" b="1" i="1" dirty="0">
              <a:solidFill>
                <a:srgbClr val="1751A6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38A3EB5-1944-4908-BE0A-2DB040609E6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B2F075-5D45-48B7-8A98-32DAB02F4191}"/>
              </a:ext>
            </a:extLst>
          </p:cNvPr>
          <p:cNvGrpSpPr/>
          <p:nvPr/>
        </p:nvGrpSpPr>
        <p:grpSpPr>
          <a:xfrm>
            <a:off x="4886240" y="4366631"/>
            <a:ext cx="5523808" cy="1461718"/>
            <a:chOff x="4886240" y="4366631"/>
            <a:chExt cx="5523808" cy="1461718"/>
          </a:xfrm>
        </p:grpSpPr>
        <p:sp>
          <p:nvSpPr>
            <p:cNvPr id="142" name="Callout: Right Arrow 141">
              <a:extLst>
                <a:ext uri="{FF2B5EF4-FFF2-40B4-BE49-F238E27FC236}">
                  <a16:creationId xmlns:a16="http://schemas.microsoft.com/office/drawing/2014/main" id="{632D51EC-9FC8-4987-A6BE-2EB09062A413}"/>
                </a:ext>
              </a:extLst>
            </p:cNvPr>
            <p:cNvSpPr/>
            <p:nvPr/>
          </p:nvSpPr>
          <p:spPr>
            <a:xfrm>
              <a:off x="5309178" y="4409618"/>
              <a:ext cx="5100870" cy="1418731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8333"/>
              </a:avLst>
            </a:prstGeom>
            <a:solidFill>
              <a:srgbClr val="ABE4FF">
                <a:alpha val="9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CED69DC-DF70-4757-827D-8E4C4B8BD2DA}"/>
                </a:ext>
              </a:extLst>
            </p:cNvPr>
            <p:cNvSpPr/>
            <p:nvPr/>
          </p:nvSpPr>
          <p:spPr>
            <a:xfrm>
              <a:off x="6566135" y="4430750"/>
              <a:ext cx="2080859" cy="1309546"/>
            </a:xfrm>
            <a:prstGeom prst="rect">
              <a:avLst/>
            </a:prstGeom>
            <a:solidFill>
              <a:srgbClr val="D9D9D9">
                <a:alpha val="4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sv-SE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23489AA-6CEB-4E31-9E42-E37BE2A4D39B}"/>
                </a:ext>
              </a:extLst>
            </p:cNvPr>
            <p:cNvSpPr/>
            <p:nvPr/>
          </p:nvSpPr>
          <p:spPr>
            <a:xfrm>
              <a:off x="6763847" y="4388935"/>
              <a:ext cx="2025203" cy="369332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sv-SE" b="1" dirty="0">
                  <a:solidFill>
                    <a:srgbClr val="5D4B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Virtual screening</a:t>
              </a: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0A115444-AF2B-4EEB-937A-CC78A6FF3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212" y="4781495"/>
              <a:ext cx="860809" cy="8608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2" name="Picture 171" descr="Test free icon">
              <a:extLst>
                <a:ext uri="{FF2B5EF4-FFF2-40B4-BE49-F238E27FC236}">
                  <a16:creationId xmlns:a16="http://schemas.microsoft.com/office/drawing/2014/main" id="{EDA5159C-EB1B-4CE7-B9F4-F1231B31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9906" y="4852583"/>
              <a:ext cx="732852" cy="7328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E2B6BB78-5270-4813-9EBD-DC85560E7E77}"/>
                </a:ext>
              </a:extLst>
            </p:cNvPr>
            <p:cNvSpPr/>
            <p:nvPr/>
          </p:nvSpPr>
          <p:spPr>
            <a:xfrm>
              <a:off x="4886240" y="4366631"/>
              <a:ext cx="2165488" cy="461665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sv-SE" sz="2400" b="1" dirty="0">
                  <a:solidFill>
                    <a:srgbClr val="00254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baseline</a:t>
              </a:r>
            </a:p>
          </p:txBody>
        </p:sp>
      </p:grpSp>
      <p:pic>
        <p:nvPicPr>
          <p:cNvPr id="65" name="Picture 2" descr="https://coley.mit.edu/wp-content/uploads/sites/59/2019/09/Headshot-June-2018-square-low-quality-300x300.jpg">
            <a:extLst>
              <a:ext uri="{FF2B5EF4-FFF2-40B4-BE49-F238E27FC236}">
                <a16:creationId xmlns:a16="http://schemas.microsoft.com/office/drawing/2014/main" id="{C7DFB90E-A2DE-49A2-90FB-486792C48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0" t="3843" r="4646" b="2841"/>
          <a:stretch/>
        </p:blipFill>
        <p:spPr bwMode="auto">
          <a:xfrm>
            <a:off x="11177134" y="5351605"/>
            <a:ext cx="8945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D466007-BF6C-4F51-9B7C-24600C7BE553}"/>
              </a:ext>
            </a:extLst>
          </p:cNvPr>
          <p:cNvGrpSpPr/>
          <p:nvPr/>
        </p:nvGrpSpPr>
        <p:grpSpPr>
          <a:xfrm>
            <a:off x="1866237" y="1029652"/>
            <a:ext cx="3523909" cy="1827837"/>
            <a:chOff x="1866237" y="1029652"/>
            <a:chExt cx="3523909" cy="18278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781573D-0301-48D5-903F-BCE1F1C178F9}"/>
                </a:ext>
              </a:extLst>
            </p:cNvPr>
            <p:cNvGrpSpPr/>
            <p:nvPr/>
          </p:nvGrpSpPr>
          <p:grpSpPr>
            <a:xfrm>
              <a:off x="1866237" y="1029652"/>
              <a:ext cx="3523909" cy="1819797"/>
              <a:chOff x="1866237" y="1029652"/>
              <a:chExt cx="3523909" cy="181979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D453866-8C12-4208-BE0B-7F3D6546F571}"/>
                  </a:ext>
                </a:extLst>
              </p:cNvPr>
              <p:cNvGrpSpPr/>
              <p:nvPr/>
            </p:nvGrpSpPr>
            <p:grpSpPr>
              <a:xfrm>
                <a:off x="1866237" y="1029652"/>
                <a:ext cx="3523909" cy="1819797"/>
                <a:chOff x="1866237" y="1029652"/>
                <a:chExt cx="3523909" cy="1819797"/>
              </a:xfrm>
            </p:grpSpPr>
            <p:sp>
              <p:nvSpPr>
                <p:cNvPr id="149" name="Callout: Right Arrow 148">
                  <a:extLst>
                    <a:ext uri="{FF2B5EF4-FFF2-40B4-BE49-F238E27FC236}">
                      <a16:creationId xmlns:a16="http://schemas.microsoft.com/office/drawing/2014/main" id="{E274B16C-F760-42D0-860A-424C4E40410C}"/>
                    </a:ext>
                  </a:extLst>
                </p:cNvPr>
                <p:cNvSpPr/>
                <p:nvPr/>
              </p:nvSpPr>
              <p:spPr>
                <a:xfrm>
                  <a:off x="2801468" y="1090984"/>
                  <a:ext cx="2588678" cy="1758465"/>
                </a:xfrm>
                <a:prstGeom prst="rightArrowCallout">
                  <a:avLst>
                    <a:gd name="adj1" fmla="val 25000"/>
                    <a:gd name="adj2" fmla="val 25000"/>
                    <a:gd name="adj3" fmla="val 25000"/>
                    <a:gd name="adj4" fmla="val 74623"/>
                  </a:avLst>
                </a:prstGeom>
                <a:solidFill>
                  <a:srgbClr val="D7D7D7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sv-SE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4B41C8AB-9DDB-46AD-81AA-EEDB160D77D3}"/>
                    </a:ext>
                  </a:extLst>
                </p:cNvPr>
                <p:cNvSpPr/>
                <p:nvPr/>
              </p:nvSpPr>
              <p:spPr>
                <a:xfrm>
                  <a:off x="2750186" y="1052175"/>
                  <a:ext cx="213605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sv-SE" b="1" dirty="0">
                      <a:solidFill>
                        <a:srgbClr val="5D4B4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Pre-train</a:t>
                  </a: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0D7A7761-A1F6-4EEB-9254-445A42683BD9}"/>
                    </a:ext>
                  </a:extLst>
                </p:cNvPr>
                <p:cNvSpPr/>
                <p:nvPr/>
              </p:nvSpPr>
              <p:spPr>
                <a:xfrm>
                  <a:off x="2794879" y="2479384"/>
                  <a:ext cx="2011931" cy="276999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sv-SE" sz="1200" b="1" dirty="0">
                      <a:solidFill>
                        <a:srgbClr val="5D4B4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CC(C)Cc1ccc(cc1)C(C)C…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B083CC23-C12C-4FB2-B774-932ED10A769A}"/>
                    </a:ext>
                  </a:extLst>
                </p:cNvPr>
                <p:cNvSpPr/>
                <p:nvPr/>
              </p:nvSpPr>
              <p:spPr>
                <a:xfrm>
                  <a:off x="1866237" y="1029652"/>
                  <a:ext cx="2165488" cy="461665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sv-SE" sz="2400" b="1" dirty="0">
                      <a:solidFill>
                        <a:srgbClr val="00254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</a:t>
                  </a:r>
                </a:p>
              </p:txBody>
            </p:sp>
          </p:grp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998EDA6-6F81-43CE-BEAF-B401B4C772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293"/>
              <a:stretch/>
            </p:blipFill>
            <p:spPr>
              <a:xfrm>
                <a:off x="3305202" y="1670935"/>
                <a:ext cx="972095" cy="59856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F7BC42F2-AED0-40D8-9D6E-8EF32A723C07}"/>
                </a:ext>
              </a:extLst>
            </p:cNvPr>
            <p:cNvSpPr/>
            <p:nvPr/>
          </p:nvSpPr>
          <p:spPr>
            <a:xfrm>
              <a:off x="2880508" y="1903324"/>
              <a:ext cx="1824914" cy="954165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sv-SE" sz="1400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SMILES LSTM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9F76BF-BC67-4F0C-A9B0-839EBFBC2A4F}"/>
              </a:ext>
            </a:extLst>
          </p:cNvPr>
          <p:cNvSpPr/>
          <p:nvPr/>
        </p:nvSpPr>
        <p:spPr>
          <a:xfrm>
            <a:off x="8121354" y="341377"/>
            <a:ext cx="3850986" cy="3080788"/>
          </a:xfrm>
          <a:prstGeom prst="rect">
            <a:avLst/>
          </a:prstGeom>
          <a:blipFill dpi="0" rotWithShape="1">
            <a:blip r:embed="rId4"/>
            <a:srcRect/>
            <a:stretch>
              <a:fillRect t="18648" b="18648"/>
            </a:stretch>
          </a:blipFill>
          <a:scene3d>
            <a:camera prst="orthographicFront"/>
            <a:lightRig rig="chilly" dir="t"/>
          </a:scene3d>
          <a:sp3d z="-25700" extrusionH="63500" contourW="127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6C8D86-A879-4313-8A56-BF89290C3E6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D6846-D07E-4389-9221-A622BDA8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5</a:t>
            </a:fld>
            <a:endParaRPr lang="sv-SE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C1F6B5-93D0-47BB-A4C6-A42FC810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465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1751A6"/>
                </a:solidFill>
              </a:rPr>
              <a:t>Generative models are used across a range of industries and applications.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EE2B6-521E-404E-94C6-504895BB089A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45C3E-4191-46F0-9619-E33FAB08FE34}"/>
              </a:ext>
            </a:extLst>
          </p:cNvPr>
          <p:cNvSpPr/>
          <p:nvPr/>
        </p:nvSpPr>
        <p:spPr>
          <a:xfrm>
            <a:off x="0" y="6402047"/>
            <a:ext cx="11826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developers.google.com/machine-learning/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/generative 		openai.com/dall-e-2		</a:t>
            </a:r>
            <a:r>
              <a:rPr lang="sv-SE" sz="1200" dirty="0">
                <a:solidFill>
                  <a:schemeClr val="bg1"/>
                </a:solidFill>
              </a:rPr>
              <a:t>github.com/NVlabs/stylegan		github.com/xiumingzhang/GenRe-ShapeHD</a:t>
            </a:r>
          </a:p>
          <a:p>
            <a:r>
              <a:rPr lang="sv-SE" sz="1200" dirty="0">
                <a:solidFill>
                  <a:schemeClr val="bg1"/>
                </a:solidFill>
              </a:rPr>
              <a:t>Schmidt et al. </a:t>
            </a:r>
            <a:r>
              <a:rPr lang="sv-SE" sz="1200" i="1" dirty="0">
                <a:solidFill>
                  <a:schemeClr val="bg1"/>
                </a:solidFill>
              </a:rPr>
              <a:t>arXiv:1905.03709</a:t>
            </a:r>
            <a:r>
              <a:rPr lang="sv-SE" sz="1200" dirty="0">
                <a:solidFill>
                  <a:schemeClr val="bg1"/>
                </a:solidFill>
              </a:rPr>
              <a:t>, </a:t>
            </a:r>
            <a:r>
              <a:rPr lang="sv-SE" sz="1200" b="1" dirty="0">
                <a:solidFill>
                  <a:schemeClr val="bg1"/>
                </a:solidFill>
              </a:rPr>
              <a:t>2019</a:t>
            </a:r>
            <a:r>
              <a:rPr lang="sv-SE" sz="1200" dirty="0">
                <a:solidFill>
                  <a:schemeClr val="bg1"/>
                </a:solidFill>
              </a:rPr>
              <a:t>.</a:t>
            </a:r>
            <a:r>
              <a:rPr lang="sv-SE" sz="1200" baseline="30000" dirty="0">
                <a:solidFill>
                  <a:schemeClr val="bg1"/>
                </a:solidFill>
              </a:rPr>
              <a:t> </a:t>
            </a:r>
            <a:r>
              <a:rPr lang="sv-SE" sz="1200" dirty="0">
                <a:solidFill>
                  <a:schemeClr val="bg1"/>
                </a:solidFill>
              </a:rPr>
              <a:t>&amp; github.com/junyanz/pytorch-CycleGAN-and-pix2pix	Clinton Wang, MIT MSc thesis, 2020.	google-research.github.io/seanet/audiolm</a:t>
            </a:r>
          </a:p>
          <a:p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7E225-3C6B-4E8E-9485-3DED897DD758}"/>
              </a:ext>
            </a:extLst>
          </p:cNvPr>
          <p:cNvSpPr/>
          <p:nvPr/>
        </p:nvSpPr>
        <p:spPr>
          <a:xfrm>
            <a:off x="275559" y="536108"/>
            <a:ext cx="3850986" cy="3080788"/>
          </a:xfrm>
          <a:prstGeom prst="rect">
            <a:avLst/>
          </a:prstGeom>
          <a:blipFill dpi="0" rotWithShape="1">
            <a:blip r:embed="rId5"/>
            <a:srcRect/>
            <a:stretch>
              <a:fillRect t="12500" b="12500"/>
            </a:stretch>
          </a:blipFill>
          <a:scene3d>
            <a:camera prst="orthographicFront"/>
            <a:lightRig rig="chilly" dir="t"/>
          </a:scene3d>
          <a:sp3d z="-25700" extrusionH="63500" contourW="127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35FF9-23F4-435F-8A2D-C06F27ECB8D2}"/>
              </a:ext>
            </a:extLst>
          </p:cNvPr>
          <p:cNvSpPr/>
          <p:nvPr/>
        </p:nvSpPr>
        <p:spPr>
          <a:xfrm>
            <a:off x="4632466" y="618330"/>
            <a:ext cx="2962647" cy="2370117"/>
          </a:xfrm>
          <a:prstGeom prst="rect">
            <a:avLst/>
          </a:prstGeom>
          <a:blipFill dpi="0" rotWithShape="1">
            <a:blip r:embed="rId6"/>
            <a:srcRect/>
            <a:stretch>
              <a:fillRect t="11831" b="11831"/>
            </a:stretch>
          </a:blipFill>
          <a:scene3d>
            <a:camera prst="orthographicFront"/>
            <a:lightRig rig="chilly" dir="t"/>
          </a:scene3d>
          <a:sp3d z="-25700" extrusionH="63500" contourW="12700" prstMaterial="matte">
            <a:contourClr>
              <a:schemeClr val="lt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94093-0417-49F4-A59D-C89916E33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998" y="2937670"/>
            <a:ext cx="4704342" cy="330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4B84E-8263-4776-AEE0-7822F08215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7541" y="3422165"/>
            <a:ext cx="4037402" cy="2752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9BA11-3B06-4F85-917F-9CAD97CEA8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203" y="4554442"/>
            <a:ext cx="2876069" cy="1624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ED3163-48FC-4210-B41D-F4FF21C7C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788" y="3429000"/>
            <a:ext cx="2583218" cy="6435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7887EB-DA52-44F7-9D0F-C53A7226BF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5337" y="261219"/>
            <a:ext cx="5948672" cy="6321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B778EE-87C4-4E14-B919-D6AC9F2C04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2" y="1097736"/>
            <a:ext cx="1879519" cy="1879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BE24C9-0181-4FC7-9881-3EB6A06018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82" y="3552197"/>
            <a:ext cx="1879519" cy="18795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94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216E64C-A907-4F4A-837A-720D1E29F6E0}"/>
              </a:ext>
            </a:extLst>
          </p:cNvPr>
          <p:cNvSpPr/>
          <p:nvPr/>
        </p:nvSpPr>
        <p:spPr>
          <a:xfrm>
            <a:off x="5570818" y="2876836"/>
            <a:ext cx="6157149" cy="2223807"/>
          </a:xfrm>
          <a:prstGeom prst="rect">
            <a:avLst/>
          </a:prstGeom>
          <a:solidFill>
            <a:srgbClr val="A7D2F0">
              <a:alpha val="6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626745-3F8F-4BFA-A5C4-4B180DF7C6E7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85D94-3FB6-41F4-8910-064BB1D7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50</a:t>
            </a:fld>
            <a:endParaRPr lang="sv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FE31D-86C5-4CEF-B0E0-CA81611505D8}"/>
              </a:ext>
            </a:extLst>
          </p:cNvPr>
          <p:cNvSpPr/>
          <p:nvPr/>
        </p:nvSpPr>
        <p:spPr>
          <a:xfrm>
            <a:off x="-1049" y="6592140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675242">
              <a:defRPr/>
            </a:pP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MAML: Finn et al. ICML. 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2017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. arXiv:1703.03400.        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DOCKSTRING: García-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Ortegón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et al.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2021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arXiv:2110.15486.         REINVENT: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Blaschke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et al.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2020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.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J. Chem. Inf. Model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. 60,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12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, 5918–5922.</a:t>
            </a:r>
            <a:endParaRPr lang="sv-SE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00" name="Title 1">
            <a:extLst>
              <a:ext uri="{FF2B5EF4-FFF2-40B4-BE49-F238E27FC236}">
                <a16:creationId xmlns:a16="http://schemas.microsoft.com/office/drawing/2014/main" id="{EC331FBB-410A-4C84-9B30-9F5E2E2774CE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Can we use meta-learning for the optimization of small molecule binders?</a:t>
            </a:r>
            <a:endParaRPr lang="sv-SE" sz="3200" b="1" i="1" dirty="0">
              <a:solidFill>
                <a:srgbClr val="1751A6"/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38A3EB5-1944-4908-BE0A-2DB040609E6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F9DBF7A0-67EA-4AA4-BA76-A51FF951F339}"/>
              </a:ext>
            </a:extLst>
          </p:cNvPr>
          <p:cNvSpPr/>
          <p:nvPr/>
        </p:nvSpPr>
        <p:spPr>
          <a:xfrm rot="10800000">
            <a:off x="9874615" y="1254954"/>
            <a:ext cx="519764" cy="325987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25000"/>
                  <a:lumOff val="75000"/>
                  <a:tint val="66000"/>
                  <a:satMod val="160000"/>
                </a:schemeClr>
              </a:gs>
              <a:gs pos="50000">
                <a:schemeClr val="accent4">
                  <a:lumMod val="25000"/>
                  <a:lumOff val="75000"/>
                  <a:tint val="44500"/>
                  <a:satMod val="160000"/>
                </a:schemeClr>
              </a:gs>
              <a:gs pos="100000">
                <a:schemeClr val="accent4">
                  <a:lumMod val="25000"/>
                  <a:lumOff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59" name="Object 58">
            <a:extLst>
              <a:ext uri="{FF2B5EF4-FFF2-40B4-BE49-F238E27FC236}">
                <a16:creationId xmlns:a16="http://schemas.microsoft.com/office/drawing/2014/main" id="{9D222220-BDFA-4066-BDC7-388362767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811444"/>
              </p:ext>
            </p:extLst>
          </p:nvPr>
        </p:nvGraphicFramePr>
        <p:xfrm>
          <a:off x="10604318" y="1254954"/>
          <a:ext cx="1290004" cy="40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5" name="CS ChemDraw Drawing" r:id="rId4" imgW="1932176" imgH="609337" progId="ChemDraw.Document.6.0">
                  <p:embed/>
                </p:oleObj>
              </mc:Choice>
              <mc:Fallback>
                <p:oleObj name="CS ChemDraw Drawing" r:id="rId4" imgW="1932176" imgH="609337" progId="ChemDraw.Document.6.0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86F6D7F4-C9BE-424E-BB2B-5E49CF367E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04318" y="1254954"/>
                        <a:ext cx="1290004" cy="407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" name="Picture 4" descr="https://cdn-icons-png.flaticon.com/512/2601/2601818.png">
            <a:extLst>
              <a:ext uri="{FF2B5EF4-FFF2-40B4-BE49-F238E27FC236}">
                <a16:creationId xmlns:a16="http://schemas.microsoft.com/office/drawing/2014/main" id="{B86F114C-092D-4CC3-863A-B80FB9F3D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613" y="1229491"/>
            <a:ext cx="403324" cy="403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s://mesoscope.scripps.edu/data/tmp/ILL/458231967/1A3B.png?3">
            <a:extLst>
              <a:ext uri="{FF2B5EF4-FFF2-40B4-BE49-F238E27FC236}">
                <a16:creationId xmlns:a16="http://schemas.microsoft.com/office/drawing/2014/main" id="{AB92C697-CA9E-4F55-A351-2FD3C649E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257" y="982829"/>
            <a:ext cx="1041486" cy="9342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54170A8-831D-4124-B43C-151A98377D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73" y="2995955"/>
            <a:ext cx="2988144" cy="1792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822E6D7-D2CA-4850-BECF-C2270DB92232}"/>
              </a:ext>
            </a:extLst>
          </p:cNvPr>
          <p:cNvSpPr/>
          <p:nvPr/>
        </p:nvSpPr>
        <p:spPr>
          <a:xfrm>
            <a:off x="831594" y="3619153"/>
            <a:ext cx="3687877" cy="2409312"/>
          </a:xfrm>
          <a:prstGeom prst="rect">
            <a:avLst/>
          </a:prstGeom>
          <a:solidFill>
            <a:srgbClr val="F3884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4130DCC-CBE9-49D3-9AFF-F89192DADC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247" y="3007059"/>
            <a:ext cx="2988144" cy="1792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1FE4227-E609-43B2-9659-E639CC6A7374}"/>
              </a:ext>
            </a:extLst>
          </p:cNvPr>
          <p:cNvSpPr/>
          <p:nvPr/>
        </p:nvSpPr>
        <p:spPr>
          <a:xfrm>
            <a:off x="762908" y="2419861"/>
            <a:ext cx="64597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149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(-)</a:t>
            </a:r>
            <a:r>
              <a:rPr lang="en-US" sz="2000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Worse</a:t>
            </a:r>
            <a:r>
              <a:rPr lang="en-US" sz="2000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docking scores than single-task training alone</a:t>
            </a:r>
            <a:endParaRPr lang="en-US" sz="2000" b="1" dirty="0">
              <a:solidFill>
                <a:srgbClr val="5D4B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91C9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(+)</a:t>
            </a:r>
            <a:r>
              <a:rPr lang="en-US" sz="2000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Higher </a:t>
            </a:r>
            <a:r>
              <a:rPr lang="en-US" sz="2000" b="1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drug-likeness</a:t>
            </a:r>
            <a:r>
              <a:rPr lang="en-US" sz="2000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sz="2000" b="1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novelty</a:t>
            </a:r>
          </a:p>
          <a:p>
            <a:r>
              <a:rPr lang="en-US" sz="2000" b="1" dirty="0">
                <a:solidFill>
                  <a:srgbClr val="91C9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(+)</a:t>
            </a:r>
            <a:r>
              <a:rPr lang="en-US" sz="2000" dirty="0">
                <a:solidFill>
                  <a:srgbClr val="91C9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Better</a:t>
            </a:r>
            <a:r>
              <a:rPr lang="en-US" sz="2000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docking scores than VS</a:t>
            </a:r>
            <a:endParaRPr lang="en-US" sz="2000" dirty="0">
              <a:solidFill>
                <a:srgbClr val="0C206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D6D3BAEC-A4CC-4C78-A40D-2CDC0BBE94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54" y="3745462"/>
            <a:ext cx="3408705" cy="2045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71" name="Graphic 70" descr="Line arrow Straight">
            <a:extLst>
              <a:ext uri="{FF2B5EF4-FFF2-40B4-BE49-F238E27FC236}">
                <a16:creationId xmlns:a16="http://schemas.microsoft.com/office/drawing/2014/main" id="{6B743A84-EFB9-4302-9374-DC14AB65EE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152682" y="4207829"/>
            <a:ext cx="1284012" cy="1284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961CA4C-1083-4852-BE0A-F2F4C672DC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558" y="3818228"/>
            <a:ext cx="488260" cy="488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D557C38D-A902-4623-AAAF-85D1C7C96E2F}"/>
              </a:ext>
            </a:extLst>
          </p:cNvPr>
          <p:cNvGrpSpPr/>
          <p:nvPr/>
        </p:nvGrpSpPr>
        <p:grpSpPr>
          <a:xfrm>
            <a:off x="5563845" y="5264217"/>
            <a:ext cx="6507884" cy="1237820"/>
            <a:chOff x="434402" y="3905953"/>
            <a:chExt cx="4700363" cy="1014292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A96BFBE-3BAC-4571-B079-68EE7FDBCCDD}"/>
                </a:ext>
              </a:extLst>
            </p:cNvPr>
            <p:cNvSpPr/>
            <p:nvPr/>
          </p:nvSpPr>
          <p:spPr>
            <a:xfrm>
              <a:off x="434402" y="3905953"/>
              <a:ext cx="3937256" cy="830037"/>
            </a:xfrm>
            <a:prstGeom prst="roundRect">
              <a:avLst/>
            </a:prstGeom>
            <a:solidFill>
              <a:srgbClr val="FFD15B">
                <a:alpha val="50196"/>
              </a:srgbClr>
            </a:solidFill>
            <a:ln w="28575">
              <a:solidFill>
                <a:srgbClr val="5D4B40">
                  <a:alpha val="8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24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647A7D6-8923-4CDF-A169-55D8D340109D}"/>
                </a:ext>
              </a:extLst>
            </p:cNvPr>
            <p:cNvSpPr/>
            <p:nvPr/>
          </p:nvSpPr>
          <p:spPr>
            <a:xfrm>
              <a:off x="476241" y="3936674"/>
              <a:ext cx="4658524" cy="983571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r>
                <a:rPr lang="sv-SE" b="1" dirty="0">
                  <a:solidFill>
                    <a:srgbClr val="5D4B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Open questions: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D4B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 which targets will meta-training help?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5D4B4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Are specific task groupings &gt; others?</a:t>
              </a:r>
              <a:endParaRPr lang="sv-SE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sv-SE" dirty="0">
                <a:solidFill>
                  <a:srgbClr val="5D4B4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endParaRPr>
            </a:p>
          </p:txBody>
        </p:sp>
      </p:grpSp>
      <p:pic>
        <p:nvPicPr>
          <p:cNvPr id="76" name="Graphic 75" descr="Line arrow Straight">
            <a:extLst>
              <a:ext uri="{FF2B5EF4-FFF2-40B4-BE49-F238E27FC236}">
                <a16:creationId xmlns:a16="http://schemas.microsoft.com/office/drawing/2014/main" id="{5C8AE8A9-6F81-4C59-873D-8C7B3F777B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8099413" y="3367570"/>
            <a:ext cx="1120118" cy="1120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E9C8CA6-1ADD-4191-918E-A0FCECE94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4003" y="4238106"/>
            <a:ext cx="425938" cy="425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6A6A6408-0174-4BBB-B650-479F841F6566}"/>
              </a:ext>
            </a:extLst>
          </p:cNvPr>
          <p:cNvSpPr txBox="1">
            <a:spLocks/>
          </p:cNvSpPr>
          <p:nvPr/>
        </p:nvSpPr>
        <p:spPr>
          <a:xfrm>
            <a:off x="762908" y="985037"/>
            <a:ext cx="72984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u="sng" dirty="0">
                <a:solidFill>
                  <a:srgbClr val="1751A6"/>
                </a:solidFill>
                <a:latin typeface="+mn-lt"/>
              </a:rPr>
              <a:t>Depends</a:t>
            </a:r>
            <a:r>
              <a:rPr lang="en-US" sz="2800" b="1" dirty="0">
                <a:solidFill>
                  <a:srgbClr val="1751A6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1751A6"/>
                </a:solidFill>
                <a:latin typeface="+mn-lt"/>
              </a:rPr>
              <a:t>on the target. Usually not more effective than single-task training alone.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6BF48C-8E81-4A82-B354-EDF09C48DCA1}"/>
              </a:ext>
            </a:extLst>
          </p:cNvPr>
          <p:cNvSpPr/>
          <p:nvPr/>
        </p:nvSpPr>
        <p:spPr>
          <a:xfrm>
            <a:off x="0" y="637651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https://i.kym-cdn.com/entries/icons/original/000/038/908/twoguysonabusheader.jpg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C6D00C1-3755-47EE-AF7C-243B89889411}"/>
              </a:ext>
            </a:extLst>
          </p:cNvPr>
          <p:cNvGrpSpPr/>
          <p:nvPr/>
        </p:nvGrpSpPr>
        <p:grpSpPr>
          <a:xfrm>
            <a:off x="2653768" y="876480"/>
            <a:ext cx="6882366" cy="5527470"/>
            <a:chOff x="2309740" y="849045"/>
            <a:chExt cx="6882366" cy="552747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304C7C-86BD-4DB1-8B3B-9DE98E9383BB}"/>
                </a:ext>
              </a:extLst>
            </p:cNvPr>
            <p:cNvSpPr/>
            <p:nvPr/>
          </p:nvSpPr>
          <p:spPr>
            <a:xfrm>
              <a:off x="2309740" y="849045"/>
              <a:ext cx="6882366" cy="5527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BD01412-0A8D-4753-9843-F3D961FD0824}"/>
                </a:ext>
              </a:extLst>
            </p:cNvPr>
            <p:cNvGrpSpPr/>
            <p:nvPr/>
          </p:nvGrpSpPr>
          <p:grpSpPr>
            <a:xfrm>
              <a:off x="3415958" y="2440047"/>
              <a:ext cx="4420600" cy="2741846"/>
              <a:chOff x="2807741" y="3271604"/>
              <a:chExt cx="5807158" cy="3601849"/>
            </a:xfrm>
          </p:grpSpPr>
          <p:pic>
            <p:nvPicPr>
              <p:cNvPr id="91" name="Picture 90" descr="https://i.kym-cdn.com/entries/icons/original/000/038/908/twoguysonabusheader.jpg">
                <a:extLst>
                  <a:ext uri="{FF2B5EF4-FFF2-40B4-BE49-F238E27FC236}">
                    <a16:creationId xmlns:a16="http://schemas.microsoft.com/office/drawing/2014/main" id="{C57C832C-3A30-40F7-8B4D-BE369646CF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66" r="18834"/>
              <a:stretch/>
            </p:blipFill>
            <p:spPr bwMode="auto">
              <a:xfrm>
                <a:off x="3991989" y="3271604"/>
                <a:ext cx="4034071" cy="36018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AA021B6C-A938-4147-8AE1-B1DBC26DD176}"/>
                  </a:ext>
                </a:extLst>
              </p:cNvPr>
              <p:cNvSpPr/>
              <p:nvPr/>
            </p:nvSpPr>
            <p:spPr>
              <a:xfrm>
                <a:off x="6934093" y="4011259"/>
                <a:ext cx="1680806" cy="65458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dirty="0">
                    <a:latin typeface="Arial Rounded MT Bold" panose="020F0704030504030204" pitchFamily="34" charset="0"/>
                  </a:rPr>
                  <a:t>meta-learning in theory</a:t>
                </a:r>
                <a:endParaRPr lang="sv-SE" sz="1100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367CC600-BB96-4D1A-93C3-268BB5BBB5A9}"/>
                  </a:ext>
                </a:extLst>
              </p:cNvPr>
              <p:cNvSpPr/>
              <p:nvPr/>
            </p:nvSpPr>
            <p:spPr>
              <a:xfrm>
                <a:off x="2807741" y="4877399"/>
                <a:ext cx="1580035" cy="686903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dirty="0">
                    <a:latin typeface="Arial Rounded MT Bold" panose="020F0704030504030204" pitchFamily="34" charset="0"/>
                  </a:rPr>
                  <a:t>meta-learning in practice</a:t>
                </a:r>
                <a:endParaRPr lang="sv-SE" sz="1100" dirty="0">
                  <a:latin typeface="Arial Rounded MT Bold" panose="020F0704030504030204" pitchFamily="34" charset="0"/>
                </a:endParaRPr>
              </a:p>
            </p:txBody>
          </p:sp>
        </p:grpSp>
      </p:grpSp>
      <p:pic>
        <p:nvPicPr>
          <p:cNvPr id="33" name="Picture 2" descr="https://coley.mit.edu/wp-content/uploads/sites/59/2019/09/Headshot-June-2018-square-low-quality-300x300.jpg">
            <a:extLst>
              <a:ext uri="{FF2B5EF4-FFF2-40B4-BE49-F238E27FC236}">
                <a16:creationId xmlns:a16="http://schemas.microsoft.com/office/drawing/2014/main" id="{89CC493B-6767-4E10-91C6-B4EF42EB6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0" t="3843" r="4646" b="2841"/>
          <a:stretch/>
        </p:blipFill>
        <p:spPr bwMode="auto">
          <a:xfrm>
            <a:off x="11177134" y="5351605"/>
            <a:ext cx="8945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67" grpId="0" animBg="1"/>
      <p:bldP spid="69" grpId="0" build="p"/>
      <p:bldP spid="8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80E07-76E4-47B2-982F-47BF46F62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956" y="757543"/>
            <a:ext cx="8835505" cy="5594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982CFB-142E-42C6-ADC4-938B4523F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956" y="757543"/>
            <a:ext cx="9183758" cy="56181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4A886B-92CA-4FC1-8939-8A5F04FB7A71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EDA33D8-54EC-4349-8ACA-07FF884F4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51</a:t>
            </a:fld>
            <a:endParaRPr lang="sv-SE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8C1D40-E329-4127-860A-B7A400E07AC5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b="1" dirty="0">
                <a:solidFill>
                  <a:srgbClr val="1751A6"/>
                </a:solidFill>
              </a:rPr>
              <a:t>Introductory resource to DL in chemistry: </a:t>
            </a:r>
            <a:r>
              <a:rPr lang="sv-SE" sz="3200" dirty="0">
                <a:solidFill>
                  <a:srgbClr val="1751A6"/>
                </a:solidFill>
              </a:rPr>
              <a:t>dl-chem-101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C997E6-F884-40BD-B519-29C3CA983E1A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0ECEF2-232F-4AC7-8A3D-EDC9763D2FED}"/>
              </a:ext>
            </a:extLst>
          </p:cNvPr>
          <p:cNvSpPr/>
          <p:nvPr/>
        </p:nvSpPr>
        <p:spPr>
          <a:xfrm>
            <a:off x="8929378" y="5982838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accent4">
                    <a:lumMod val="75000"/>
                  </a:schemeClr>
                </a:solidFill>
                <a:latin typeface="Garamond" panose="02020404030301010803" pitchFamily="18" charset="0"/>
              </a:rPr>
              <a:t>github.com/rociomer/dl-chem-101</a:t>
            </a:r>
          </a:p>
        </p:txBody>
      </p:sp>
      <p:pic>
        <p:nvPicPr>
          <p:cNvPr id="2052" name="Picture 4" descr="https://coley.mit.edu/wp-content/uploads/sites/59/2020/04/SamGoldman-300x300.jpg">
            <a:extLst>
              <a:ext uri="{FF2B5EF4-FFF2-40B4-BE49-F238E27FC236}">
                <a16:creationId xmlns:a16="http://schemas.microsoft.com/office/drawing/2014/main" id="{0F04D4CB-7EEE-46CB-8282-67D0198C3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299" y="5033913"/>
            <a:ext cx="944745" cy="94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jeff guo epfl">
            <a:extLst>
              <a:ext uri="{FF2B5EF4-FFF2-40B4-BE49-F238E27FC236}">
                <a16:creationId xmlns:a16="http://schemas.microsoft.com/office/drawing/2014/main" id="{1CCA1CBF-E166-478E-92B4-DA901A758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298" y="3947493"/>
            <a:ext cx="944745" cy="94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312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CCD176-4565-4649-B72A-B7ECAC063490}"/>
              </a:ext>
            </a:extLst>
          </p:cNvPr>
          <p:cNvSpPr/>
          <p:nvPr/>
        </p:nvSpPr>
        <p:spPr>
          <a:xfrm>
            <a:off x="0" y="0"/>
            <a:ext cx="12192000" cy="6847116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D8244-0BC5-488C-B0FE-B3A06052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 &amp; outlook</a:t>
            </a:r>
            <a:endParaRPr lang="sv-SE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43E38-1DFE-4177-953F-39C74EED8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Also, Acknowledgments and References for further reading</a:t>
            </a:r>
            <a:endParaRPr lang="sv-SE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1A81F-09E9-4C6D-862B-CBEDC8F8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52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8153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83C5FD-E58C-4B6F-9AAC-E5AEDA9370D3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956B2532-03C4-43DD-90C4-8EDD90D8DD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6692" y="1490653"/>
            <a:ext cx="9378616" cy="4246562"/>
          </a:xfrm>
        </p:spPr>
        <p:txBody>
          <a:bodyPr>
            <a:normAutofit fontScale="92500" lnSpcReduction="10000"/>
          </a:bodyPr>
          <a:lstStyle/>
          <a:p>
            <a:r>
              <a:rPr lang="sv-SE" sz="2400" dirty="0">
                <a:latin typeface="Garamond" panose="02020404030301010803" pitchFamily="18" charset="0"/>
              </a:rPr>
              <a:t>Previous and active work on the development of </a:t>
            </a:r>
            <a:r>
              <a:rPr lang="sv-SE" sz="2400" b="1" dirty="0">
                <a:latin typeface="Garamond" panose="02020404030301010803" pitchFamily="18" charset="0"/>
              </a:rPr>
              <a:t>open source, data-driven molecular design tools</a:t>
            </a:r>
            <a:r>
              <a:rPr lang="sv-SE" sz="2400" dirty="0">
                <a:latin typeface="Garamond" panose="02020404030301010803" pitchFamily="18" charset="0"/>
              </a:rPr>
              <a:t>: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</a:rPr>
              <a:t>Graph-based deep generative model (GraphINVENT) using reinforcement learning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</a:rPr>
              <a:t>Synthesizability-constrained molecular design (SynNet)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</a:rPr>
              <a:t>PROTAC design using GraphINVENT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</a:rPr>
              <a:t>Meta-learning for molecular optimization (</a:t>
            </a:r>
            <a:r>
              <a:rPr lang="en-US" sz="2000" dirty="0" err="1">
                <a:latin typeface="Garamond" panose="02020404030301010803" pitchFamily="18" charset="0"/>
              </a:rPr>
              <a:t>MaLMO</a:t>
            </a:r>
            <a:r>
              <a:rPr lang="en-US" sz="2000" dirty="0">
                <a:latin typeface="Garamond" panose="02020404030301010803" pitchFamily="18" charset="0"/>
              </a:rPr>
              <a:t>)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</a:rPr>
              <a:t>Introductory resources for deep learning in chemistry (dl-chem-101)</a:t>
            </a:r>
            <a:endParaRPr lang="sv-SE" sz="2000" dirty="0">
              <a:latin typeface="Garamond" panose="02020404030301010803" pitchFamily="18" charset="0"/>
            </a:endParaRPr>
          </a:p>
          <a:p>
            <a:pPr marL="457200" lvl="1" indent="0">
              <a:buNone/>
            </a:pPr>
            <a:endParaRPr lang="sv-SE" sz="2400" dirty="0">
              <a:latin typeface="Garamond" panose="02020404030301010803" pitchFamily="18" charset="0"/>
            </a:endParaRPr>
          </a:p>
          <a:p>
            <a:r>
              <a:rPr lang="sv-SE" sz="2400" dirty="0">
                <a:latin typeface="Garamond" panose="02020404030301010803" pitchFamily="18" charset="0"/>
              </a:rPr>
              <a:t>The results of these works are steps towards </a:t>
            </a:r>
            <a:r>
              <a:rPr lang="sv-SE" sz="2400" b="1" dirty="0">
                <a:latin typeface="Garamond" panose="02020404030301010803" pitchFamily="18" charset="0"/>
              </a:rPr>
              <a:t>improved DGMs for drug discovery applications</a:t>
            </a:r>
            <a:r>
              <a:rPr lang="sv-SE" sz="2400" dirty="0">
                <a:latin typeface="Garamond" panose="02020404030301010803" pitchFamily="18" charset="0"/>
              </a:rPr>
              <a:t>, but can also be used in other domains.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r>
              <a:rPr lang="en-US" sz="2400" b="1" dirty="0">
                <a:latin typeface="Garamond" panose="02020404030301010803" pitchFamily="18" charset="0"/>
              </a:rPr>
              <a:t>Final words:</a:t>
            </a:r>
            <a:r>
              <a:rPr lang="en-US" sz="2400" dirty="0">
                <a:latin typeface="Garamond" panose="02020404030301010803" pitchFamily="18" charset="0"/>
              </a:rPr>
              <a:t> always publish the code! Unpolished code is better than no code.</a:t>
            </a:r>
            <a:endParaRPr lang="sv-SE" sz="2400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3C1134-A50B-4436-89ED-35AF44F4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53</a:t>
            </a:fld>
            <a:endParaRPr lang="sv-S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E9B368-D96C-4C8E-B292-6B8CE4A4C7A6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Talk summary</a:t>
            </a:r>
            <a:endParaRPr lang="sv-SE" sz="3200" b="1" i="1" dirty="0">
              <a:solidFill>
                <a:srgbClr val="1751A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CA188-57C3-485B-AF0B-33EBC73361B1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205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22EDF-6979-449B-85B0-B0064978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54</a:t>
            </a:fld>
            <a:endParaRPr lang="sv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CDB899-0999-4089-A98C-659B44E314F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3CA360-CDEA-4A1C-ABBD-C0D20F3963DC}"/>
              </a:ext>
            </a:extLst>
          </p:cNvPr>
          <p:cNvSpPr txBox="1">
            <a:spLocks/>
          </p:cNvSpPr>
          <p:nvPr/>
        </p:nvSpPr>
        <p:spPr>
          <a:xfrm>
            <a:off x="1371022" y="2119975"/>
            <a:ext cx="9449955" cy="13090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1751A6"/>
                </a:solidFill>
                <a:latin typeface="+mn-lt"/>
              </a:rPr>
              <a:t>Deep molecular generative models are not only cool,</a:t>
            </a:r>
          </a:p>
          <a:p>
            <a:pPr algn="ctr"/>
            <a:r>
              <a:rPr lang="en-US" sz="2800" b="1" dirty="0">
                <a:solidFill>
                  <a:srgbClr val="1751A6"/>
                </a:solidFill>
                <a:latin typeface="+mn-lt"/>
              </a:rPr>
              <a:t>but they are already impacting the way we discover drugs.</a:t>
            </a:r>
          </a:p>
        </p:txBody>
      </p:sp>
    </p:spTree>
    <p:extLst>
      <p:ext uri="{BB962C8B-B14F-4D97-AF65-F5344CB8AC3E}">
        <p14:creationId xmlns:p14="http://schemas.microsoft.com/office/powerpoint/2010/main" val="3057599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9AF123-2D7F-48E3-818E-DC6316C39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5" y="979718"/>
            <a:ext cx="8768615" cy="266934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26C8D86-A879-4313-8A56-BF89290C3E6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D6846-D07E-4389-9221-A622BDA8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55</a:t>
            </a:fld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9AB87C-CADA-401A-967E-F93E9F6E403E}"/>
              </a:ext>
            </a:extLst>
          </p:cNvPr>
          <p:cNvSpPr/>
          <p:nvPr/>
        </p:nvSpPr>
        <p:spPr>
          <a:xfrm>
            <a:off x="0" y="6589710"/>
            <a:ext cx="11826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Benaich and Hogarth,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 of AI Report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2022, </a:t>
            </a:r>
            <a:r>
              <a:rPr lang="sv-SE" sz="12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stateof.ai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investors.exscientia.ai/press-releases/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https://insilico.com/phase1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		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ir.recursion.com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	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C1F6B5-93D0-47BB-A4C6-A42FC810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465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1751A6"/>
                </a:solidFill>
              </a:rPr>
              <a:t>AI-based drug discovery companies have 18 assets in clinical trials (8/22).</a:t>
            </a:r>
            <a:endParaRPr lang="sv-SE" sz="3200" b="1" dirty="0">
              <a:solidFill>
                <a:srgbClr val="1751A6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EE2B6-521E-404E-94C6-504895BB089A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5490F-C81F-4A02-8812-45789AEBD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2374" y="3127295"/>
            <a:ext cx="7283116" cy="2519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B72988-B1EC-45FE-B0D3-5B6B53DC92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1850" y="1003318"/>
            <a:ext cx="3811604" cy="2023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F6B13B-35E6-4BDE-B935-B2BC518A2D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956990"/>
            <a:ext cx="6458552" cy="23906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291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5C9BC-7F38-4BA9-ADE1-02D1FB2FB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3" y="926971"/>
            <a:ext cx="11938614" cy="5004057"/>
          </a:xfrm>
          <a:prstGeom prst="rect">
            <a:avLst/>
          </a:prstGeom>
        </p:spPr>
      </p:pic>
      <p:pic>
        <p:nvPicPr>
          <p:cNvPr id="1026" name="Picture 2" descr="https://ailab.bio/assets/images/AIBE%20Lab%20Logo.png">
            <a:extLst>
              <a:ext uri="{FF2B5EF4-FFF2-40B4-BE49-F238E27FC236}">
                <a16:creationId xmlns:a16="http://schemas.microsoft.com/office/drawing/2014/main" id="{5FCB0F24-2CF3-48CF-8596-F27D6F71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149" y="3985604"/>
            <a:ext cx="1357302" cy="136203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weden´s largest research program offers four strongly financed  Professorships | Chalmers">
            <a:extLst>
              <a:ext uri="{FF2B5EF4-FFF2-40B4-BE49-F238E27FC236}">
                <a16:creationId xmlns:a16="http://schemas.microsoft.com/office/drawing/2014/main" id="{7768CBA0-E81F-4487-88A6-EFD114EE5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89"/>
          <a:stretch/>
        </p:blipFill>
        <p:spPr bwMode="auto">
          <a:xfrm>
            <a:off x="8604078" y="5388059"/>
            <a:ext cx="3448267" cy="86792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32F29D-25DD-4CE5-B5E8-2053B2BA52F2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7D86B5-D33B-4F7F-95AA-555C86F50BB9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b="1" u="sng" dirty="0">
                <a:solidFill>
                  <a:srgbClr val="1751A6"/>
                </a:solidFill>
              </a:rPr>
              <a:t>AI</a:t>
            </a:r>
            <a:r>
              <a:rPr lang="sv-SE" sz="3200" b="1" dirty="0">
                <a:solidFill>
                  <a:srgbClr val="1751A6"/>
                </a:solidFill>
              </a:rPr>
              <a:t> Laboratory for </a:t>
            </a:r>
            <a:r>
              <a:rPr lang="sv-SE" sz="3200" b="1" u="sng" dirty="0">
                <a:solidFill>
                  <a:srgbClr val="1751A6"/>
                </a:solidFill>
              </a:rPr>
              <a:t>B</a:t>
            </a:r>
            <a:r>
              <a:rPr lang="sv-SE" sz="3200" b="1" dirty="0">
                <a:solidFill>
                  <a:srgbClr val="1751A6"/>
                </a:solidFill>
              </a:rPr>
              <a:t>iomolecular </a:t>
            </a:r>
            <a:r>
              <a:rPr lang="sv-SE" sz="3200" b="1" u="sng" dirty="0">
                <a:solidFill>
                  <a:srgbClr val="1751A6"/>
                </a:solidFill>
              </a:rPr>
              <a:t>E</a:t>
            </a:r>
            <a:r>
              <a:rPr lang="sv-SE" sz="3200" b="1" dirty="0">
                <a:solidFill>
                  <a:srgbClr val="1751A6"/>
                </a:solidFill>
              </a:rPr>
              <a:t>ngineering (AIBE) @ Chalmers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FD847-3270-4E5C-9DB4-04EA21D50394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2D75AC-289B-4B34-9236-BE1DEBD7F452}"/>
              </a:ext>
            </a:extLst>
          </p:cNvPr>
          <p:cNvSpPr/>
          <p:nvPr/>
        </p:nvSpPr>
        <p:spPr>
          <a:xfrm>
            <a:off x="0" y="5897210"/>
            <a:ext cx="4531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b="1" dirty="0">
                <a:solidFill>
                  <a:schemeClr val="accent1"/>
                </a:solidFill>
              </a:rPr>
              <a:t>Coming to Sweden January 2023! </a:t>
            </a:r>
            <a:endParaRPr lang="sv-SE" sz="2400" dirty="0">
              <a:solidFill>
                <a:schemeClr val="accent1"/>
              </a:solidFill>
            </a:endParaRPr>
          </a:p>
        </p:txBody>
      </p:sp>
      <p:pic>
        <p:nvPicPr>
          <p:cNvPr id="4102" name="Picture 6" descr="Free illustrations of Hiring">
            <a:extLst>
              <a:ext uri="{FF2B5EF4-FFF2-40B4-BE49-F238E27FC236}">
                <a16:creationId xmlns:a16="http://schemas.microsoft.com/office/drawing/2014/main" id="{0B0407E8-0BBE-4498-ACC8-17BA45F6C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749" y="-72132"/>
            <a:ext cx="4398902" cy="247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00A3040-A283-42DA-87D0-A0220D1AB8F1}"/>
              </a:ext>
            </a:extLst>
          </p:cNvPr>
          <p:cNvSpPr txBox="1">
            <a:spLocks/>
          </p:cNvSpPr>
          <p:nvPr/>
        </p:nvSpPr>
        <p:spPr>
          <a:xfrm>
            <a:off x="838200" y="4502829"/>
            <a:ext cx="10515600" cy="13255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1751A6"/>
                </a:solidFill>
                <a:latin typeface="+mn-lt"/>
              </a:rPr>
              <a:t>masterthesis.cms.chalmers.se/supervisor/rocio-mercado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BBDE765-0EC6-49D8-A7F1-C8ED2B35A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8442D06-2EF4-4715-82C9-48917B552058}" type="slidenum">
              <a:rPr lang="sv-SE" smtClean="0"/>
              <a:t>56</a:t>
            </a:fld>
            <a:endParaRPr lang="sv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BDD5F2-BE33-41E6-B017-BC29A54303BC}"/>
              </a:ext>
            </a:extLst>
          </p:cNvPr>
          <p:cNvSpPr/>
          <p:nvPr/>
        </p:nvSpPr>
        <p:spPr>
          <a:xfrm>
            <a:off x="10421712" y="6515855"/>
            <a:ext cx="2492990" cy="3385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sv-S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rocom@chalmers.se		</a:t>
            </a:r>
          </a:p>
        </p:txBody>
      </p:sp>
      <p:pic>
        <p:nvPicPr>
          <p:cNvPr id="21" name="Graphic 20" descr="Email">
            <a:extLst>
              <a:ext uri="{FF2B5EF4-FFF2-40B4-BE49-F238E27FC236}">
                <a16:creationId xmlns:a16="http://schemas.microsoft.com/office/drawing/2014/main" id="{62A30117-A59B-4FF2-8537-E1F59D1A4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5680" y="6566600"/>
            <a:ext cx="236935" cy="236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9361CC-EBAB-4615-AACE-3ADAD562C089}"/>
              </a:ext>
            </a:extLst>
          </p:cNvPr>
          <p:cNvSpPr/>
          <p:nvPr/>
        </p:nvSpPr>
        <p:spPr>
          <a:xfrm>
            <a:off x="5354455" y="6365382"/>
            <a:ext cx="1483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  <a:cs typeface="Calibri" panose="020F0502020204030204" pitchFamily="34" charset="0"/>
              </a:rPr>
              <a:t>ailab.bio</a:t>
            </a:r>
            <a:endParaRPr lang="sv-SE" sz="2800" b="1" dirty="0">
              <a:solidFill>
                <a:srgbClr val="800000"/>
              </a:solidFill>
              <a:cs typeface="Calibri" panose="020F0502020204030204" pitchFamily="34" charset="0"/>
            </a:endParaRPr>
          </a:p>
        </p:txBody>
      </p:sp>
      <p:pic>
        <p:nvPicPr>
          <p:cNvPr id="29" name="Graphic 28" descr="Link">
            <a:extLst>
              <a:ext uri="{FF2B5EF4-FFF2-40B4-BE49-F238E27FC236}">
                <a16:creationId xmlns:a16="http://schemas.microsoft.com/office/drawing/2014/main" id="{8E75FC40-89C2-4BCD-8DB2-6B8A6D8722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30988" y="6460472"/>
            <a:ext cx="364163" cy="3641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964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C4A0831-4130-4973-89CF-9571298817BC}"/>
              </a:ext>
            </a:extLst>
          </p:cNvPr>
          <p:cNvSpPr/>
          <p:nvPr/>
        </p:nvSpPr>
        <p:spPr>
          <a:xfrm>
            <a:off x="1049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68FB906-EB90-4F66-9325-9B4A8EAB7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71" y="1227414"/>
            <a:ext cx="2906001" cy="78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C53A1-55BB-42A4-B662-0A0D0441B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28" y="1136091"/>
            <a:ext cx="3586207" cy="43817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2000" b="1" dirty="0"/>
              <a:t>Molecular AI group:</a:t>
            </a:r>
            <a:br>
              <a:rPr lang="sv-SE" sz="2000" dirty="0"/>
            </a:br>
            <a:r>
              <a:rPr lang="sv-SE" sz="2000" dirty="0">
                <a:highlight>
                  <a:srgbClr val="FFFF00"/>
                </a:highlight>
              </a:rPr>
              <a:t>Sara Romeo Atance</a:t>
            </a:r>
            <a:br>
              <a:rPr lang="sv-SE" sz="2000" dirty="0">
                <a:highlight>
                  <a:srgbClr val="FFFF00"/>
                </a:highlight>
              </a:rPr>
            </a:br>
            <a:r>
              <a:rPr lang="sv-SE" sz="2000" dirty="0">
                <a:highlight>
                  <a:srgbClr val="FFFF00"/>
                </a:highlight>
              </a:rPr>
              <a:t>Juan Viguera Diez</a:t>
            </a:r>
            <a:br>
              <a:rPr lang="sv-SE" sz="2000" dirty="0"/>
            </a:br>
            <a:r>
              <a:rPr lang="sv-SE" sz="2000" dirty="0"/>
              <a:t>Julio Ponte Hernández</a:t>
            </a:r>
            <a:br>
              <a:rPr lang="sv-SE" sz="2000" dirty="0"/>
            </a:br>
            <a:r>
              <a:rPr lang="sv-SE" sz="2000" dirty="0"/>
              <a:t>Tobias Rastemo</a:t>
            </a:r>
            <a:br>
              <a:rPr lang="sv-SE" sz="2000" dirty="0"/>
            </a:br>
            <a:r>
              <a:rPr lang="sv-SE" sz="2000" dirty="0"/>
              <a:t>Edvard Lindelöf</a:t>
            </a:r>
            <a:br>
              <a:rPr lang="sv-SE" sz="2000" dirty="0"/>
            </a:br>
            <a:r>
              <a:rPr lang="sv-SE" sz="2000" dirty="0"/>
              <a:t>Dr. Atanas Patronov</a:t>
            </a:r>
            <a:br>
              <a:rPr lang="sv-SE" sz="2000" dirty="0"/>
            </a:br>
            <a:r>
              <a:rPr lang="sv-SE" sz="2000" dirty="0"/>
              <a:t>Dr. Samuel Genheden</a:t>
            </a:r>
            <a:br>
              <a:rPr lang="sv-SE" sz="2000" dirty="0"/>
            </a:br>
            <a:r>
              <a:rPr lang="sv-SE" sz="2000" dirty="0"/>
              <a:t>Dr. Esben J. Bjerrum</a:t>
            </a:r>
            <a:br>
              <a:rPr lang="sv-SE" sz="2000" dirty="0"/>
            </a:br>
            <a:r>
              <a:rPr lang="sv-SE" sz="2000" dirty="0">
                <a:highlight>
                  <a:srgbClr val="FFFF00"/>
                </a:highlight>
              </a:rPr>
              <a:t>Dr. Ola Engkvist</a:t>
            </a:r>
            <a:br>
              <a:rPr lang="sv-SE" sz="2000" dirty="0"/>
            </a:br>
            <a:r>
              <a:rPr lang="sv-SE" sz="2000" dirty="0"/>
              <a:t>Prof. Hongming Chen</a:t>
            </a:r>
          </a:p>
          <a:p>
            <a:pPr marL="0" indent="0">
              <a:buNone/>
            </a:pPr>
            <a:r>
              <a:rPr lang="sv-SE" sz="2000" b="1" dirty="0"/>
              <a:t>Chalmers, especially</a:t>
            </a:r>
            <a:r>
              <a:rPr lang="sv-SE" sz="2000" dirty="0"/>
              <a:t>:</a:t>
            </a:r>
            <a:br>
              <a:rPr lang="sv-SE" sz="2000" dirty="0"/>
            </a:br>
            <a:r>
              <a:rPr lang="sv-SE" sz="2000" dirty="0">
                <a:highlight>
                  <a:srgbClr val="FFFF00"/>
                </a:highlight>
              </a:rPr>
              <a:t>Prof. Simon Olsson</a:t>
            </a:r>
          </a:p>
          <a:p>
            <a:pPr marL="0" indent="0">
              <a:buNone/>
            </a:pPr>
            <a:r>
              <a:rPr lang="sv-SE" sz="2000" b="1" dirty="0"/>
              <a:t>Miscellaneous</a:t>
            </a:r>
            <a:r>
              <a:rPr lang="sv-SE" sz="2000" dirty="0"/>
              <a:t>:</a:t>
            </a:r>
            <a:br>
              <a:rPr lang="sv-SE" sz="2000" dirty="0"/>
            </a:br>
            <a:r>
              <a:rPr lang="sv-SE" sz="2000" dirty="0"/>
              <a:t>Prof. Günter Klambauer</a:t>
            </a:r>
            <a:br>
              <a:rPr lang="sv-SE" sz="2000" dirty="0"/>
            </a:br>
            <a:r>
              <a:rPr lang="sv-SE" sz="2000" dirty="0"/>
              <a:t>Jeff Guo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B1442-7EB8-410A-B6EA-07CF7EFB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57</a:t>
            </a:fld>
            <a:endParaRPr lang="sv-S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1827E-25AE-4A3A-8195-DF36CA759330}"/>
              </a:ext>
            </a:extLst>
          </p:cNvPr>
          <p:cNvSpPr/>
          <p:nvPr/>
        </p:nvSpPr>
        <p:spPr>
          <a:xfrm>
            <a:off x="957806" y="641455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attention.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76A7F7E-AA82-41B2-AA08-07483155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894" y="1443208"/>
            <a:ext cx="1125415" cy="136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DC0FC7-6236-4D0B-B134-3285E0399D56}"/>
              </a:ext>
            </a:extLst>
          </p:cNvPr>
          <p:cNvSpPr/>
          <p:nvPr/>
        </p:nvSpPr>
        <p:spPr>
          <a:xfrm>
            <a:off x="3503212" y="1867599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2000" b="1" dirty="0"/>
              <a:t>Coley group:</a:t>
            </a:r>
            <a:br>
              <a:rPr lang="sv-SE" sz="2000" b="1" dirty="0"/>
            </a:br>
            <a:r>
              <a:rPr lang="sv-SE" sz="2000" dirty="0">
                <a:highlight>
                  <a:srgbClr val="FFFF00"/>
                </a:highlight>
              </a:rPr>
              <a:t>Wenhao Gao</a:t>
            </a:r>
            <a:br>
              <a:rPr lang="sv-SE" sz="2000" dirty="0"/>
            </a:br>
            <a:r>
              <a:rPr lang="sv-SE" sz="2000" dirty="0">
                <a:highlight>
                  <a:srgbClr val="FFFF00"/>
                </a:highlight>
              </a:rPr>
              <a:t>Divya Nori</a:t>
            </a:r>
            <a:br>
              <a:rPr lang="sv-SE" sz="2000" dirty="0"/>
            </a:br>
            <a:r>
              <a:rPr lang="sv-SE" sz="2000" dirty="0"/>
              <a:t>Dr. Aparajita Dasgupta</a:t>
            </a:r>
            <a:br>
              <a:rPr lang="sv-SE" sz="2000" dirty="0"/>
            </a:br>
            <a:r>
              <a:rPr lang="sv-SE" sz="2000" dirty="0"/>
              <a:t>Dr. Thijs Stuyver</a:t>
            </a:r>
          </a:p>
          <a:p>
            <a:r>
              <a:rPr lang="sv-SE" sz="2000" dirty="0"/>
              <a:t>Dr. Matteo Aldeghi</a:t>
            </a:r>
          </a:p>
          <a:p>
            <a:r>
              <a:rPr lang="sv-SE" sz="2000" dirty="0"/>
              <a:t>Dr. John Bradshaw</a:t>
            </a:r>
          </a:p>
          <a:p>
            <a:r>
              <a:rPr lang="sv-SE" sz="2000" dirty="0"/>
              <a:t>Dr. Guangqi Wu</a:t>
            </a:r>
          </a:p>
          <a:p>
            <a:r>
              <a:rPr lang="sv-SE" sz="2000" dirty="0"/>
              <a:t>David Graff</a:t>
            </a:r>
            <a:br>
              <a:rPr lang="sv-SE" sz="2000" dirty="0"/>
            </a:br>
            <a:r>
              <a:rPr lang="sv-SE" sz="2000" dirty="0"/>
              <a:t>Itai Levin</a:t>
            </a:r>
            <a:br>
              <a:rPr lang="sv-SE" sz="2000" dirty="0"/>
            </a:br>
            <a:r>
              <a:rPr lang="sv-SE" sz="2000" dirty="0">
                <a:highlight>
                  <a:srgbClr val="FFFF00"/>
                </a:highlight>
              </a:rPr>
              <a:t>Christian Ulmer</a:t>
            </a:r>
            <a:br>
              <a:rPr lang="sv-SE" sz="2000" dirty="0"/>
            </a:br>
            <a:r>
              <a:rPr lang="sv-SE" sz="2000" dirty="0"/>
              <a:t>Divya Nori</a:t>
            </a:r>
            <a:br>
              <a:rPr lang="sv-SE" sz="2000" dirty="0"/>
            </a:br>
            <a:r>
              <a:rPr lang="sv-SE" sz="2000" dirty="0">
                <a:solidFill>
                  <a:prstClr val="black"/>
                </a:solidFill>
                <a:highlight>
                  <a:srgbClr val="FFFF00"/>
                </a:highlight>
              </a:rPr>
              <a:t>Prof. Connor Coley</a:t>
            </a:r>
            <a:endParaRPr lang="sv-SE" sz="2000" dirty="0">
              <a:highlight>
                <a:srgbClr val="FFFF00"/>
              </a:highlight>
            </a:endParaRPr>
          </a:p>
          <a:p>
            <a:endParaRPr lang="sv-SE" sz="2000" dirty="0"/>
          </a:p>
        </p:txBody>
      </p:sp>
      <p:pic>
        <p:nvPicPr>
          <p:cNvPr id="12" name="Picture 4" descr="MIT Logo - LogoDix">
            <a:extLst>
              <a:ext uri="{FF2B5EF4-FFF2-40B4-BE49-F238E27FC236}">
                <a16:creationId xmlns:a16="http://schemas.microsoft.com/office/drawing/2014/main" id="{FB22CCF1-29D0-4583-83B3-5D65AC4A4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360" y="2154453"/>
            <a:ext cx="2284404" cy="70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3D49A80-75EE-406C-B92A-B281764A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85" y="2303094"/>
            <a:ext cx="1499445" cy="71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B125E0-E4A7-479B-A0CE-B2274C0A9020}"/>
              </a:ext>
            </a:extLst>
          </p:cNvPr>
          <p:cNvSpPr/>
          <p:nvPr/>
        </p:nvSpPr>
        <p:spPr>
          <a:xfrm>
            <a:off x="6929819" y="6308963"/>
            <a:ext cx="4103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@rociomer3			rocom@chalmers.se</a:t>
            </a:r>
            <a:br>
              <a:rPr lang="sv-S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sv-SE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rociomer.github.io		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4209E3-2B01-4115-AE9C-890BC618C37E}"/>
              </a:ext>
            </a:extLst>
          </p:cNvPr>
          <p:cNvSpPr/>
          <p:nvPr/>
        </p:nvSpPr>
        <p:spPr>
          <a:xfrm>
            <a:off x="4108518" y="6422584"/>
            <a:ext cx="3291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16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contact info</a:t>
            </a:r>
            <a:endParaRPr lang="sv-SE" sz="1600" b="1" baseline="-25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7BA6A0C-3AE3-4A38-A798-80C1749935E1}"/>
              </a:ext>
            </a:extLst>
          </p:cNvPr>
          <p:cNvSpPr/>
          <p:nvPr/>
        </p:nvSpPr>
        <p:spPr>
          <a:xfrm>
            <a:off x="6369198" y="6521720"/>
            <a:ext cx="192741" cy="16136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B58AB936-7260-43E1-ABE3-AE22557B0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99937" y="6609959"/>
            <a:ext cx="251405" cy="251405"/>
          </a:xfrm>
          <a:prstGeom prst="rect">
            <a:avLst/>
          </a:prstGeom>
        </p:spPr>
      </p:pic>
      <p:pic>
        <p:nvPicPr>
          <p:cNvPr id="9" name="Graphic 8" descr="Email">
            <a:extLst>
              <a:ext uri="{FF2B5EF4-FFF2-40B4-BE49-F238E27FC236}">
                <a16:creationId xmlns:a16="http://schemas.microsoft.com/office/drawing/2014/main" id="{3386EB19-91AC-4611-8059-251476FECD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9229" y="6360909"/>
            <a:ext cx="236935" cy="2369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BC893B-53AE-4442-81BC-624D598D5E7C}"/>
              </a:ext>
            </a:extLst>
          </p:cNvPr>
          <p:cNvSpPr/>
          <p:nvPr/>
        </p:nvSpPr>
        <p:spPr>
          <a:xfrm>
            <a:off x="6238099" y="3371973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sv-SE" sz="2000" dirty="0"/>
              <a:t>Jenna Fromer</a:t>
            </a:r>
            <a:br>
              <a:rPr lang="sv-SE" sz="2000" dirty="0">
                <a:solidFill>
                  <a:prstClr val="black"/>
                </a:solidFill>
              </a:rPr>
            </a:br>
            <a:r>
              <a:rPr lang="sv-SE" sz="2000" dirty="0">
                <a:solidFill>
                  <a:prstClr val="black"/>
                </a:solidFill>
                <a:highlight>
                  <a:srgbClr val="FFFF00"/>
                </a:highlight>
              </a:rPr>
              <a:t>Samuel Goldman</a:t>
            </a:r>
          </a:p>
          <a:p>
            <a:pPr lvl="0"/>
            <a:r>
              <a:rPr lang="sv-SE" sz="2000" dirty="0">
                <a:solidFill>
                  <a:prstClr val="black"/>
                </a:solidFill>
              </a:rPr>
              <a:t>Priyanka Raghavan</a:t>
            </a:r>
          </a:p>
          <a:p>
            <a:pPr lvl="0"/>
            <a:r>
              <a:rPr lang="sv-SE" sz="2000" dirty="0">
                <a:solidFill>
                  <a:prstClr val="black"/>
                </a:solidFill>
              </a:rPr>
              <a:t>Zhengkai Tu</a:t>
            </a:r>
          </a:p>
          <a:p>
            <a:pPr lvl="0"/>
            <a:r>
              <a:rPr lang="sv-SE" sz="2000" dirty="0">
                <a:solidFill>
                  <a:prstClr val="black"/>
                </a:solidFill>
              </a:rPr>
              <a:t>Keir Adams</a:t>
            </a:r>
          </a:p>
          <a:p>
            <a:pPr lvl="0"/>
            <a:r>
              <a:rPr lang="sv-SE" sz="2000" dirty="0">
                <a:solidFill>
                  <a:prstClr val="black"/>
                </a:solidFill>
              </a:rPr>
              <a:t>Herry (Tianyi) Jin</a:t>
            </a:r>
            <a:br>
              <a:rPr lang="sv-SE" sz="2000" dirty="0">
                <a:solidFill>
                  <a:prstClr val="black"/>
                </a:solidFill>
              </a:rPr>
            </a:br>
            <a:r>
              <a:rPr lang="sv-SE" sz="2000" dirty="0">
                <a:solidFill>
                  <a:prstClr val="black"/>
                </a:solidFill>
              </a:rPr>
              <a:t>Rebecca Neeser</a:t>
            </a:r>
          </a:p>
          <a:p>
            <a:pPr lvl="0"/>
            <a:r>
              <a:rPr lang="sv-SE" sz="2000" dirty="0">
                <a:solidFill>
                  <a:prstClr val="black"/>
                </a:solidFill>
              </a:rPr>
              <a:t>Mingrou Xie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2644524-00E0-425E-8243-4A6980B9B3EA}"/>
              </a:ext>
            </a:extLst>
          </p:cNvPr>
          <p:cNvSpPr txBox="1">
            <a:spLocks/>
          </p:cNvSpPr>
          <p:nvPr/>
        </p:nvSpPr>
        <p:spPr>
          <a:xfrm>
            <a:off x="0" y="-27465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3200" b="1" dirty="0">
                <a:solidFill>
                  <a:srgbClr val="1751A6"/>
                </a:solidFill>
              </a:rPr>
              <a:t>Acknowledgments</a:t>
            </a:r>
            <a:endParaRPr lang="sv-SE" sz="3200" b="1" i="1" dirty="0">
              <a:solidFill>
                <a:srgbClr val="1751A6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DF4934-B92F-4BAD-BA0E-6889A8C50E9F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52" name="Picture 4" descr="Download Twitter Logo Png Transparent Background - Logo Twitter Png PNG  Image with No Background - PNGkey.com">
            <a:extLst>
              <a:ext uri="{FF2B5EF4-FFF2-40B4-BE49-F238E27FC236}">
                <a16:creationId xmlns:a16="http://schemas.microsoft.com/office/drawing/2014/main" id="{C3C5F078-A669-4BB4-80AB-608324440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936" y="6368465"/>
            <a:ext cx="229379" cy="22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1C7A8AF-7E1D-4BF5-8D33-47199648E99D}"/>
              </a:ext>
            </a:extLst>
          </p:cNvPr>
          <p:cNvSpPr/>
          <p:nvPr/>
        </p:nvSpPr>
        <p:spPr>
          <a:xfrm>
            <a:off x="8643632" y="3594888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br>
              <a:rPr lang="sv-SE" sz="2000" dirty="0"/>
            </a:br>
            <a:endParaRPr lang="sv-S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D6F9F8-E3CC-4D23-B08E-3F6D5F51904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0" b="27423"/>
          <a:stretch/>
        </p:blipFill>
        <p:spPr>
          <a:xfrm>
            <a:off x="8361548" y="3626837"/>
            <a:ext cx="3518672" cy="2149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B17ED6-947C-43B7-9157-7D8907EBD42F}"/>
              </a:ext>
            </a:extLst>
          </p:cNvPr>
          <p:cNvSpPr/>
          <p:nvPr/>
        </p:nvSpPr>
        <p:spPr>
          <a:xfrm>
            <a:off x="9412742" y="5757898"/>
            <a:ext cx="2596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200" b="1" dirty="0">
                <a:solidFill>
                  <a:srgbClr val="31A6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Coley lab </a:t>
            </a:r>
            <a:r>
              <a:rPr lang="sv-SE" sz="1200" dirty="0">
                <a:solidFill>
                  <a:srgbClr val="31A6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apple picking, October 2022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624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BE5D6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6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15" grpId="0"/>
      <p:bldP spid="15" grpId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81DF60-C954-4EA1-9274-4043307D1CF7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9936F-5533-4CED-9B6F-029502A6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58</a:t>
            </a:fld>
            <a:endParaRPr lang="sv-S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1E87B0-821B-4C9A-90A1-CC33B70DD980}"/>
              </a:ext>
            </a:extLst>
          </p:cNvPr>
          <p:cNvSpPr txBox="1">
            <a:spLocks/>
          </p:cNvSpPr>
          <p:nvPr/>
        </p:nvSpPr>
        <p:spPr>
          <a:xfrm>
            <a:off x="0" y="127098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References and recommended reading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745854-6601-421F-A607-B5B2AB3D7A39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F71FD8-A50A-4A67-B6DB-09740B663852}"/>
              </a:ext>
            </a:extLst>
          </p:cNvPr>
          <p:cNvSpPr txBox="1">
            <a:spLocks/>
          </p:cNvSpPr>
          <p:nvPr/>
        </p:nvSpPr>
        <p:spPr>
          <a:xfrm>
            <a:off x="1270626" y="1078802"/>
            <a:ext cx="7886700" cy="51127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1751A6"/>
                </a:solidFill>
              </a:rPr>
              <a:t>Molecular and reaction representations:</a:t>
            </a:r>
          </a:p>
          <a:p>
            <a:pPr lvl="1"/>
            <a:r>
              <a:rPr lang="fr-FR" sz="1600" dirty="0"/>
              <a:t>David et al. </a:t>
            </a:r>
            <a:r>
              <a:rPr lang="fr-FR" sz="1600" i="1" dirty="0"/>
              <a:t>J. </a:t>
            </a:r>
            <a:r>
              <a:rPr lang="fr-FR" sz="1600" i="1" dirty="0" err="1"/>
              <a:t>Cheminf</a:t>
            </a:r>
            <a:r>
              <a:rPr lang="fr-FR" sz="1600" dirty="0"/>
              <a:t>., </a:t>
            </a:r>
            <a:r>
              <a:rPr lang="fr-FR" sz="1600" b="1" dirty="0"/>
              <a:t>2020</a:t>
            </a:r>
            <a:r>
              <a:rPr lang="fr-FR" sz="1600" dirty="0"/>
              <a:t>, 12:56. </a:t>
            </a:r>
            <a:r>
              <a:rPr lang="fr-FR" sz="1600" dirty="0" err="1">
                <a:solidFill>
                  <a:schemeClr val="accent5">
                    <a:lumMod val="60000"/>
                    <a:lumOff val="40000"/>
                  </a:schemeClr>
                </a:solidFill>
                <a:hlinkClick r:id="rId2"/>
              </a:rPr>
              <a:t>link</a:t>
            </a:r>
            <a:endParaRPr lang="fr-F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fr-FR" sz="1600" dirty="0" err="1"/>
              <a:t>Warr</a:t>
            </a:r>
            <a:r>
              <a:rPr lang="fr-FR" sz="1600" dirty="0"/>
              <a:t>, Wendy. </a:t>
            </a:r>
            <a:r>
              <a:rPr lang="pt-BR" sz="1600" i="1" dirty="0"/>
              <a:t>Molec. Inf.</a:t>
            </a:r>
            <a:r>
              <a:rPr lang="pt-BR" sz="1600" dirty="0"/>
              <a:t>,</a:t>
            </a:r>
            <a:r>
              <a:rPr lang="pt-BR" sz="1600" i="1" dirty="0"/>
              <a:t> </a:t>
            </a:r>
            <a:r>
              <a:rPr lang="pt-BR" sz="1600" b="1" dirty="0"/>
              <a:t>2014</a:t>
            </a:r>
            <a:r>
              <a:rPr lang="pt-BR" sz="1600" dirty="0"/>
              <a:t>,</a:t>
            </a:r>
            <a:r>
              <a:rPr lang="pt-BR" sz="1600" i="1" dirty="0"/>
              <a:t> 33(6-7)</a:t>
            </a:r>
            <a:r>
              <a:rPr lang="pt-BR" sz="1600" dirty="0"/>
              <a:t>, 469–476</a:t>
            </a:r>
            <a:r>
              <a:rPr lang="pt-BR" sz="1600" i="1" dirty="0"/>
              <a:t>. </a:t>
            </a:r>
            <a:r>
              <a:rPr lang="pt-BR" sz="16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3" action="ppaction://hlinkfile"/>
              </a:rPr>
              <a:t>link</a:t>
            </a:r>
            <a:endParaRPr lang="pt-BR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en-US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1751A6"/>
                </a:solidFill>
              </a:rPr>
              <a:t>Benchmarks and evaluation frameworks for molecular generative models:</a:t>
            </a:r>
          </a:p>
          <a:p>
            <a:pPr lvl="1"/>
            <a:r>
              <a:rPr lang="en-US" sz="1600" dirty="0"/>
              <a:t>(</a:t>
            </a:r>
            <a:r>
              <a:rPr lang="en-US" sz="1600" dirty="0">
                <a:solidFill>
                  <a:srgbClr val="1751A6"/>
                </a:solidFill>
              </a:rPr>
              <a:t>MOSES</a:t>
            </a:r>
            <a:r>
              <a:rPr lang="en-US" sz="1600" dirty="0"/>
              <a:t>) </a:t>
            </a:r>
            <a:r>
              <a:rPr lang="sv-SE" sz="1600" dirty="0"/>
              <a:t>Polykovskiy et al. </a:t>
            </a:r>
            <a:r>
              <a:rPr lang="en-US" sz="1600" i="1" dirty="0"/>
              <a:t>arXiv:1811.12823</a:t>
            </a:r>
            <a:r>
              <a:rPr lang="en-US" sz="1600" dirty="0"/>
              <a:t>, </a:t>
            </a:r>
            <a:r>
              <a:rPr lang="en-US" sz="1600" b="1" dirty="0"/>
              <a:t>2020</a:t>
            </a:r>
            <a:r>
              <a:rPr lang="en-US" sz="1600" dirty="0"/>
              <a:t>.</a:t>
            </a:r>
            <a:r>
              <a:rPr lang="sv-SE" sz="1600" dirty="0"/>
              <a:t> </a:t>
            </a:r>
            <a:r>
              <a:rPr lang="sv-SE" sz="1600" dirty="0">
                <a:hlinkClick r:id="rId4"/>
              </a:rPr>
              <a:t>link</a:t>
            </a:r>
            <a:endParaRPr lang="en-US" sz="1600" dirty="0"/>
          </a:p>
          <a:p>
            <a:pPr lvl="1"/>
            <a:r>
              <a:rPr lang="en-US" sz="1600" dirty="0"/>
              <a:t>(</a:t>
            </a:r>
            <a:r>
              <a:rPr lang="en-US" sz="1600" dirty="0" err="1">
                <a:solidFill>
                  <a:srgbClr val="1751A6"/>
                </a:solidFill>
              </a:rPr>
              <a:t>Guacamol</a:t>
            </a:r>
            <a:r>
              <a:rPr lang="en-US" sz="1600" dirty="0"/>
              <a:t>) </a:t>
            </a:r>
            <a:r>
              <a:rPr lang="sv-SE" sz="1600" dirty="0"/>
              <a:t>Brown et al. </a:t>
            </a:r>
            <a:r>
              <a:rPr lang="en-US" sz="1600" i="1" dirty="0"/>
              <a:t>J. Chem. Inf. Model.</a:t>
            </a:r>
            <a:r>
              <a:rPr lang="en-US" sz="1600" dirty="0"/>
              <a:t>,</a:t>
            </a:r>
            <a:r>
              <a:rPr lang="en-US" sz="1600" i="1" dirty="0"/>
              <a:t> </a:t>
            </a:r>
            <a:r>
              <a:rPr lang="en-US" sz="1600" b="1" dirty="0"/>
              <a:t>2019</a:t>
            </a:r>
            <a:r>
              <a:rPr lang="en-US" sz="1600" dirty="0"/>
              <a:t>,</a:t>
            </a:r>
            <a:r>
              <a:rPr lang="en-US" sz="1600" i="1" dirty="0"/>
              <a:t> 59</a:t>
            </a:r>
            <a:r>
              <a:rPr lang="en-US" sz="1600" dirty="0"/>
              <a:t>, 3, 1096–1108.</a:t>
            </a:r>
            <a:r>
              <a:rPr lang="sv-SE" sz="1600" dirty="0"/>
              <a:t> </a:t>
            </a:r>
            <a:r>
              <a:rPr lang="sv-SE" sz="1600" dirty="0">
                <a:hlinkClick r:id="rId5"/>
              </a:rPr>
              <a:t>link</a:t>
            </a:r>
            <a:endParaRPr lang="en-US" sz="1600" dirty="0"/>
          </a:p>
          <a:p>
            <a:pPr lvl="1"/>
            <a:r>
              <a:rPr lang="en-US" sz="1600" dirty="0"/>
              <a:t>(</a:t>
            </a:r>
            <a:r>
              <a:rPr lang="en-US" sz="1600" dirty="0">
                <a:solidFill>
                  <a:srgbClr val="1751A6"/>
                </a:solidFill>
              </a:rPr>
              <a:t>Chemical space coverage</a:t>
            </a:r>
            <a:r>
              <a:rPr lang="en-US" sz="1600" dirty="0"/>
              <a:t>) </a:t>
            </a:r>
            <a:r>
              <a:rPr lang="en-US" sz="1600" dirty="0" err="1"/>
              <a:t>Ar</a:t>
            </a:r>
            <a:r>
              <a:rPr lang="sv-SE" sz="1600" dirty="0"/>
              <a:t>ús</a:t>
            </a:r>
            <a:r>
              <a:rPr lang="en-US" sz="1600" dirty="0"/>
              <a:t>-</a:t>
            </a:r>
            <a:r>
              <a:rPr lang="en-US" sz="1600" dirty="0" err="1"/>
              <a:t>Pous</a:t>
            </a:r>
            <a:r>
              <a:rPr lang="en-US" sz="1600" dirty="0"/>
              <a:t> et al. </a:t>
            </a:r>
            <a:r>
              <a:rPr lang="fr-FR" sz="1600" i="1" dirty="0"/>
              <a:t>J </a:t>
            </a:r>
            <a:r>
              <a:rPr lang="fr-FR" sz="1600" i="1" dirty="0" err="1"/>
              <a:t>Cheminform</a:t>
            </a:r>
            <a:r>
              <a:rPr lang="fr-FR" sz="1600" i="1" dirty="0"/>
              <a:t>.,</a:t>
            </a:r>
            <a:r>
              <a:rPr lang="fr-FR" sz="1600" dirty="0"/>
              <a:t> </a:t>
            </a:r>
            <a:r>
              <a:rPr lang="fr-FR" sz="1600" b="1" dirty="0"/>
              <a:t>2019</a:t>
            </a:r>
            <a:r>
              <a:rPr lang="fr-FR" sz="1600" dirty="0"/>
              <a:t>, 11:20. </a:t>
            </a:r>
            <a:r>
              <a:rPr lang="fr-FR" sz="1600" dirty="0" err="1">
                <a:hlinkClick r:id="rId6"/>
              </a:rPr>
              <a:t>link</a:t>
            </a:r>
            <a:endParaRPr lang="en-US" sz="1600" dirty="0"/>
          </a:p>
          <a:p>
            <a:pPr lvl="1"/>
            <a:r>
              <a:rPr lang="en-US" sz="1600" dirty="0"/>
              <a:t>(</a:t>
            </a:r>
            <a:r>
              <a:rPr lang="en-US" sz="1600" dirty="0">
                <a:solidFill>
                  <a:srgbClr val="1751A6"/>
                </a:solidFill>
              </a:rPr>
              <a:t>Therapeutics Data Commons</a:t>
            </a:r>
            <a:r>
              <a:rPr lang="en-US" sz="1600" dirty="0"/>
              <a:t>) Huang et al. </a:t>
            </a:r>
            <a:r>
              <a:rPr lang="en-US" sz="1600" i="1" dirty="0"/>
              <a:t>Proc. NeurIPS</a:t>
            </a:r>
            <a:r>
              <a:rPr lang="en-US" sz="1600" dirty="0"/>
              <a:t>, </a:t>
            </a:r>
            <a:r>
              <a:rPr lang="en-US" sz="1600" b="1" dirty="0"/>
              <a:t>2021</a:t>
            </a:r>
            <a:r>
              <a:rPr lang="en-US" sz="1600" dirty="0"/>
              <a:t>. </a:t>
            </a:r>
            <a:r>
              <a:rPr lang="en-US" sz="1600" dirty="0">
                <a:hlinkClick r:id="rId7"/>
              </a:rPr>
              <a:t>link</a:t>
            </a:r>
            <a:endParaRPr lang="en-US" sz="1600" dirty="0"/>
          </a:p>
          <a:p>
            <a:pPr lvl="1"/>
            <a:r>
              <a:rPr lang="en-US" sz="1600" dirty="0"/>
              <a:t>(</a:t>
            </a:r>
            <a:r>
              <a:rPr lang="en-US" sz="1600" dirty="0">
                <a:solidFill>
                  <a:srgbClr val="1751A6"/>
                </a:solidFill>
              </a:rPr>
              <a:t>PMO</a:t>
            </a:r>
            <a:r>
              <a:rPr lang="en-US" sz="1600" dirty="0"/>
              <a:t>) Gao et al. </a:t>
            </a:r>
            <a:r>
              <a:rPr lang="en-US" sz="1600" i="1" dirty="0" err="1"/>
              <a:t>arXiv</a:t>
            </a:r>
            <a:r>
              <a:rPr lang="en-US" sz="1600" dirty="0"/>
              <a:t>, </a:t>
            </a:r>
            <a:r>
              <a:rPr lang="en-US" sz="1600" b="1" dirty="0"/>
              <a:t>2022</a:t>
            </a:r>
            <a:r>
              <a:rPr lang="en-US" sz="1600" dirty="0"/>
              <a:t>. </a:t>
            </a:r>
            <a:r>
              <a:rPr lang="en-US" sz="1600" dirty="0">
                <a:hlinkClick r:id="rId8"/>
              </a:rPr>
              <a:t>link</a:t>
            </a:r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r>
              <a:rPr lang="en-US" sz="2000" b="1" dirty="0">
                <a:solidFill>
                  <a:srgbClr val="1751A6"/>
                </a:solidFill>
              </a:rPr>
              <a:t>Deep molecular generative models mentioned in this talk:</a:t>
            </a:r>
          </a:p>
          <a:p>
            <a:pPr lvl="1"/>
            <a:r>
              <a:rPr lang="en-US" sz="1600" dirty="0"/>
              <a:t>(</a:t>
            </a:r>
            <a:r>
              <a:rPr lang="en-US" sz="1600" dirty="0">
                <a:solidFill>
                  <a:srgbClr val="1751A6"/>
                </a:solidFill>
              </a:rPr>
              <a:t>SMILES LSTM</a:t>
            </a:r>
            <a:r>
              <a:rPr lang="en-US" sz="1600" dirty="0"/>
              <a:t>) </a:t>
            </a:r>
            <a:r>
              <a:rPr lang="sv-SE" sz="1600" dirty="0"/>
              <a:t>Segler et al. </a:t>
            </a:r>
            <a:r>
              <a:rPr lang="sv-SE" sz="1600" i="1" dirty="0"/>
              <a:t>arXiv:1701.01329</a:t>
            </a:r>
            <a:r>
              <a:rPr lang="sv-SE" sz="1600" dirty="0"/>
              <a:t>.</a:t>
            </a:r>
            <a:r>
              <a:rPr lang="sv-SE" sz="1600" b="1" dirty="0"/>
              <a:t> 2017</a:t>
            </a:r>
            <a:r>
              <a:rPr lang="sv-SE" sz="1600" dirty="0"/>
              <a:t>. </a:t>
            </a:r>
            <a:r>
              <a:rPr lang="sv-SE" sz="1600" dirty="0">
                <a:hlinkClick r:id="rId9"/>
              </a:rPr>
              <a:t>link</a:t>
            </a:r>
            <a:endParaRPr lang="sv-SE" sz="1600" dirty="0"/>
          </a:p>
          <a:p>
            <a:pPr lvl="1"/>
            <a:r>
              <a:rPr lang="en-US" sz="1600" dirty="0"/>
              <a:t>(</a:t>
            </a:r>
            <a:r>
              <a:rPr lang="en-US" sz="1600" dirty="0">
                <a:solidFill>
                  <a:srgbClr val="1751A6"/>
                </a:solidFill>
              </a:rPr>
              <a:t>REINVENT</a:t>
            </a:r>
            <a:r>
              <a:rPr lang="en-US" sz="1600" dirty="0"/>
              <a:t>) </a:t>
            </a:r>
            <a:r>
              <a:rPr lang="sv-SE" sz="1600" dirty="0"/>
              <a:t>Olivecrona et al. </a:t>
            </a:r>
            <a:r>
              <a:rPr lang="en-US" sz="1600" i="1" dirty="0"/>
              <a:t>J. </a:t>
            </a:r>
            <a:r>
              <a:rPr lang="en-US" sz="1600" i="1" dirty="0" err="1"/>
              <a:t>Cheminform</a:t>
            </a:r>
            <a:r>
              <a:rPr lang="en-US" sz="1600" i="1" dirty="0"/>
              <a:t>.</a:t>
            </a:r>
            <a:r>
              <a:rPr lang="en-US" sz="1600" dirty="0"/>
              <a:t>, </a:t>
            </a:r>
            <a:r>
              <a:rPr lang="en-US" sz="1600" b="1" dirty="0"/>
              <a:t>2017</a:t>
            </a:r>
            <a:r>
              <a:rPr lang="en-US" sz="1600" dirty="0"/>
              <a:t>, </a:t>
            </a:r>
            <a:r>
              <a:rPr lang="en-US" sz="1600" i="1" dirty="0"/>
              <a:t>9</a:t>
            </a:r>
            <a:r>
              <a:rPr lang="en-US" sz="1600" dirty="0"/>
              <a:t>, 48. </a:t>
            </a:r>
            <a:r>
              <a:rPr lang="en-US" sz="1600" dirty="0">
                <a:hlinkClick r:id="rId10"/>
              </a:rPr>
              <a:t>link</a:t>
            </a:r>
            <a:br>
              <a:rPr lang="en-US" sz="1600" dirty="0"/>
            </a:br>
            <a:br>
              <a:rPr lang="en-US" sz="500" dirty="0"/>
            </a:br>
            <a:r>
              <a:rPr lang="en-US" sz="1600" dirty="0"/>
              <a:t>		&amp; </a:t>
            </a:r>
            <a:r>
              <a:rPr lang="en-US" sz="1600" dirty="0" err="1"/>
              <a:t>Blaschke</a:t>
            </a:r>
            <a:r>
              <a:rPr lang="en-US" sz="1600" dirty="0"/>
              <a:t> et al. </a:t>
            </a:r>
            <a:r>
              <a:rPr lang="en-US" sz="1600" i="1" dirty="0"/>
              <a:t>JCIM</a:t>
            </a:r>
            <a:r>
              <a:rPr lang="en-US" sz="1600" dirty="0"/>
              <a:t>, </a:t>
            </a:r>
            <a:r>
              <a:rPr lang="en-US" sz="1600" b="1" dirty="0"/>
              <a:t>2020</a:t>
            </a:r>
            <a:r>
              <a:rPr lang="en-US" sz="1600" dirty="0"/>
              <a:t>, 60, </a:t>
            </a:r>
            <a:r>
              <a:rPr lang="en-US" sz="1600" i="1" dirty="0"/>
              <a:t>12</a:t>
            </a:r>
            <a:r>
              <a:rPr lang="en-US" sz="1600" dirty="0"/>
              <a:t>, 5918-5922. </a:t>
            </a:r>
            <a:r>
              <a:rPr lang="en-US" sz="1600" dirty="0">
                <a:hlinkClick r:id="rId11"/>
              </a:rPr>
              <a:t>link</a:t>
            </a:r>
            <a:endParaRPr lang="sv-SE" sz="1600" dirty="0"/>
          </a:p>
          <a:p>
            <a:pPr lvl="1"/>
            <a:r>
              <a:rPr lang="en-US" sz="1600" dirty="0"/>
              <a:t>(</a:t>
            </a:r>
            <a:r>
              <a:rPr lang="en-US" sz="1600" dirty="0" err="1">
                <a:solidFill>
                  <a:srgbClr val="1751A6"/>
                </a:solidFill>
              </a:rPr>
              <a:t>MolGAN</a:t>
            </a:r>
            <a:r>
              <a:rPr lang="en-US" sz="1600" dirty="0"/>
              <a:t>) De Cao and </a:t>
            </a:r>
            <a:r>
              <a:rPr lang="en-US" sz="1600" dirty="0" err="1"/>
              <a:t>Kipf</a:t>
            </a:r>
            <a:r>
              <a:rPr lang="en-US" sz="1600" dirty="0"/>
              <a:t>. </a:t>
            </a:r>
            <a:r>
              <a:rPr lang="sv-SE" sz="1600" i="1" dirty="0"/>
              <a:t>arXiv:1805.11973</a:t>
            </a:r>
            <a:r>
              <a:rPr lang="sv-SE" sz="1600" dirty="0"/>
              <a:t>.</a:t>
            </a:r>
            <a:r>
              <a:rPr lang="sv-SE" sz="1600" b="1" dirty="0"/>
              <a:t> 2018</a:t>
            </a:r>
            <a:r>
              <a:rPr lang="sv-SE" sz="1600" dirty="0"/>
              <a:t>. </a:t>
            </a:r>
            <a:r>
              <a:rPr lang="sv-SE" sz="1600" dirty="0">
                <a:hlinkClick r:id="rId12"/>
              </a:rPr>
              <a:t>link</a:t>
            </a:r>
            <a:endParaRPr lang="sv-SE" sz="1600" dirty="0"/>
          </a:p>
          <a:p>
            <a:pPr lvl="1"/>
            <a:r>
              <a:rPr lang="en-US" sz="1600" dirty="0"/>
              <a:t>(</a:t>
            </a:r>
            <a:r>
              <a:rPr lang="en-US" sz="1600" dirty="0">
                <a:solidFill>
                  <a:srgbClr val="1751A6"/>
                </a:solidFill>
              </a:rPr>
              <a:t>SMILES VAE</a:t>
            </a:r>
            <a:r>
              <a:rPr lang="en-US" sz="1600" dirty="0"/>
              <a:t>) G</a:t>
            </a:r>
            <a:r>
              <a:rPr lang="sv-SE" sz="1600" dirty="0"/>
              <a:t>ómez</a:t>
            </a:r>
            <a:r>
              <a:rPr lang="en-US" sz="1600" dirty="0"/>
              <a:t>-</a:t>
            </a:r>
            <a:r>
              <a:rPr lang="en-US" sz="1600" dirty="0" err="1"/>
              <a:t>Bombarelli</a:t>
            </a:r>
            <a:r>
              <a:rPr lang="en-US" sz="1600" dirty="0"/>
              <a:t> et al. </a:t>
            </a:r>
            <a:r>
              <a:rPr lang="en-US" sz="1600" i="1" dirty="0"/>
              <a:t>ACS Cent. Sci.,</a:t>
            </a:r>
            <a:r>
              <a:rPr lang="en-US" sz="1600" dirty="0"/>
              <a:t> </a:t>
            </a:r>
            <a:r>
              <a:rPr lang="en-US" sz="1600" b="1" dirty="0"/>
              <a:t>2018</a:t>
            </a:r>
            <a:r>
              <a:rPr lang="en-US" sz="1600" dirty="0"/>
              <a:t>, </a:t>
            </a:r>
            <a:r>
              <a:rPr lang="en-US" sz="1600" i="1" dirty="0"/>
              <a:t>4</a:t>
            </a:r>
            <a:r>
              <a:rPr lang="en-US" sz="1600" dirty="0"/>
              <a:t>, 268−276. </a:t>
            </a:r>
            <a:r>
              <a:rPr lang="en-US" sz="1600" dirty="0">
                <a:hlinkClick r:id="rId13"/>
              </a:rPr>
              <a:t>link</a:t>
            </a:r>
            <a:endParaRPr lang="en-US" sz="1600" dirty="0"/>
          </a:p>
          <a:p>
            <a:pPr lvl="1"/>
            <a:r>
              <a:rPr lang="en-US" sz="1600" dirty="0"/>
              <a:t>(</a:t>
            </a:r>
            <a:r>
              <a:rPr lang="en-US" sz="1600" dirty="0" err="1">
                <a:solidFill>
                  <a:srgbClr val="1751A6"/>
                </a:solidFill>
              </a:rPr>
              <a:t>GraphGA</a:t>
            </a:r>
            <a:r>
              <a:rPr lang="en-US" sz="1600" dirty="0"/>
              <a:t>) </a:t>
            </a:r>
            <a:r>
              <a:rPr lang="en-US" sz="1600" dirty="0" err="1"/>
              <a:t>Jans</a:t>
            </a:r>
            <a:r>
              <a:rPr lang="en-US" sz="1600" dirty="0"/>
              <a:t> Jensen, </a:t>
            </a:r>
            <a:r>
              <a:rPr lang="en-US" sz="1600" i="1" dirty="0"/>
              <a:t>Chem. Sci.</a:t>
            </a:r>
            <a:r>
              <a:rPr lang="en-US" sz="1600" dirty="0"/>
              <a:t>, </a:t>
            </a:r>
            <a:r>
              <a:rPr lang="en-US" sz="1600" b="1" dirty="0"/>
              <a:t>2019</a:t>
            </a:r>
            <a:r>
              <a:rPr lang="en-US" sz="1600" dirty="0"/>
              <a:t>, </a:t>
            </a:r>
            <a:r>
              <a:rPr lang="en-US" sz="1600" i="1" dirty="0"/>
              <a:t>12</a:t>
            </a:r>
            <a:r>
              <a:rPr lang="en-US" sz="1600" dirty="0"/>
              <a:t>. </a:t>
            </a:r>
            <a:r>
              <a:rPr lang="en-US" sz="1600" dirty="0">
                <a:hlinkClick r:id="rId14"/>
              </a:rPr>
              <a:t>link</a:t>
            </a:r>
            <a:endParaRPr lang="en-US" sz="1600" dirty="0"/>
          </a:p>
          <a:p>
            <a:pPr lvl="1"/>
            <a:r>
              <a:rPr lang="en-US" sz="1600" dirty="0"/>
              <a:t>(</a:t>
            </a:r>
            <a:r>
              <a:rPr lang="en-US" sz="1600" dirty="0">
                <a:solidFill>
                  <a:srgbClr val="1751A6"/>
                </a:solidFill>
              </a:rPr>
              <a:t>GraphINVENT</a:t>
            </a:r>
            <a:r>
              <a:rPr lang="en-US" sz="1600" dirty="0"/>
              <a:t>) Mercado et al. </a:t>
            </a:r>
            <a:r>
              <a:rPr lang="en-US" sz="1600" i="1" dirty="0"/>
              <a:t>Mach. Learn.: Sci. Tech.</a:t>
            </a:r>
            <a:r>
              <a:rPr lang="en-US" sz="1600" dirty="0"/>
              <a:t>, </a:t>
            </a:r>
            <a:r>
              <a:rPr lang="en-US" sz="1600" b="1" dirty="0"/>
              <a:t>2021</a:t>
            </a:r>
            <a:r>
              <a:rPr lang="en-US" sz="1600" dirty="0"/>
              <a:t>, </a:t>
            </a:r>
            <a:r>
              <a:rPr lang="sv-SE" sz="1600" i="1" dirty="0"/>
              <a:t>2</a:t>
            </a:r>
            <a:r>
              <a:rPr lang="sv-SE" sz="1600" b="1" dirty="0"/>
              <a:t>,</a:t>
            </a:r>
            <a:r>
              <a:rPr lang="sv-SE" sz="1600" dirty="0"/>
              <a:t> 025023. </a:t>
            </a:r>
            <a:r>
              <a:rPr lang="sv-SE" sz="1600" dirty="0">
                <a:hlinkClick r:id="rId15"/>
              </a:rPr>
              <a:t>link</a:t>
            </a:r>
            <a:endParaRPr lang="sv-SE" sz="1600" dirty="0"/>
          </a:p>
          <a:p>
            <a:pPr lvl="1"/>
            <a:r>
              <a:rPr lang="en-US" sz="1600" dirty="0"/>
              <a:t>(</a:t>
            </a:r>
            <a:r>
              <a:rPr lang="en-US" sz="1600" dirty="0">
                <a:solidFill>
                  <a:srgbClr val="1751A6"/>
                </a:solidFill>
              </a:rPr>
              <a:t>RL-GraphINVENT</a:t>
            </a:r>
            <a:r>
              <a:rPr lang="en-US" sz="1600" dirty="0"/>
              <a:t>) </a:t>
            </a:r>
            <a:r>
              <a:rPr lang="sv-SE" sz="1600" dirty="0"/>
              <a:t>Romeo Atance et al. </a:t>
            </a:r>
            <a:r>
              <a:rPr lang="sv-SE" sz="1600" i="1" dirty="0"/>
              <a:t>JCIM</a:t>
            </a:r>
            <a:r>
              <a:rPr lang="sv-SE" sz="1600" dirty="0"/>
              <a:t>,</a:t>
            </a:r>
            <a:r>
              <a:rPr lang="sv-SE" sz="1600" b="1" dirty="0"/>
              <a:t> 2022</a:t>
            </a:r>
            <a:r>
              <a:rPr lang="sv-SE" sz="1600" dirty="0"/>
              <a:t>. </a:t>
            </a:r>
            <a:r>
              <a:rPr lang="sv-SE" sz="1600" dirty="0">
                <a:hlinkClick r:id="rId16"/>
              </a:rPr>
              <a:t>link</a:t>
            </a:r>
            <a:endParaRPr lang="sv-SE" sz="1600" dirty="0"/>
          </a:p>
          <a:p>
            <a:pPr lvl="1"/>
            <a:r>
              <a:rPr lang="en-US" sz="1600" dirty="0"/>
              <a:t>(</a:t>
            </a:r>
            <a:r>
              <a:rPr lang="sv-SE" sz="1600" dirty="0">
                <a:solidFill>
                  <a:srgbClr val="1751A6"/>
                </a:solidFill>
              </a:rPr>
              <a:t>SynNet</a:t>
            </a:r>
            <a:r>
              <a:rPr lang="sv-SE" sz="1600" dirty="0"/>
              <a:t>) Gao et al. </a:t>
            </a:r>
            <a:r>
              <a:rPr lang="sv-SE" sz="1600" i="1" dirty="0"/>
              <a:t>ICLR</a:t>
            </a:r>
            <a:r>
              <a:rPr lang="sv-SE" sz="1600" dirty="0"/>
              <a:t>, </a:t>
            </a:r>
            <a:r>
              <a:rPr lang="sv-SE" sz="1600" b="1" dirty="0"/>
              <a:t>2022</a:t>
            </a:r>
            <a:r>
              <a:rPr lang="sv-SE" sz="1600" dirty="0"/>
              <a:t>. </a:t>
            </a:r>
            <a:r>
              <a:rPr lang="sv-SE" sz="1600" dirty="0">
                <a:hlinkClick r:id="rId17"/>
              </a:rPr>
              <a:t>link</a:t>
            </a:r>
            <a:r>
              <a:rPr lang="sv-SE" sz="1600" dirty="0"/>
              <a:t> </a:t>
            </a:r>
            <a:r>
              <a:rPr lang="sv-SE" sz="1600" dirty="0">
                <a:hlinkClick r:id="rId18"/>
              </a:rPr>
              <a:t>code</a:t>
            </a:r>
            <a:endParaRPr lang="sv-SE" sz="1600" dirty="0"/>
          </a:p>
          <a:p>
            <a:pPr lvl="1"/>
            <a:r>
              <a:rPr lang="en-US" sz="1600" dirty="0"/>
              <a:t>(</a:t>
            </a:r>
            <a:r>
              <a:rPr lang="en-US" sz="1600" dirty="0" err="1">
                <a:solidFill>
                  <a:srgbClr val="1751A6"/>
                </a:solidFill>
              </a:rPr>
              <a:t>ProteinMPNN</a:t>
            </a:r>
            <a:r>
              <a:rPr lang="en-US" sz="1600" dirty="0"/>
              <a:t>) </a:t>
            </a:r>
            <a:r>
              <a:rPr lang="en-US" sz="1600" dirty="0" err="1"/>
              <a:t>Dauparas</a:t>
            </a:r>
            <a:r>
              <a:rPr lang="en-US" sz="1600" dirty="0"/>
              <a:t> et al. </a:t>
            </a:r>
            <a:r>
              <a:rPr lang="en-US" sz="1600" i="1" dirty="0"/>
              <a:t>Science</a:t>
            </a:r>
            <a:r>
              <a:rPr lang="en-US" sz="1600" dirty="0"/>
              <a:t>, </a:t>
            </a:r>
            <a:r>
              <a:rPr lang="en-US" sz="1600" b="1" dirty="0"/>
              <a:t>2022</a:t>
            </a:r>
            <a:r>
              <a:rPr lang="en-US" sz="1600" dirty="0"/>
              <a:t>. </a:t>
            </a:r>
            <a:r>
              <a:rPr lang="en-US" sz="1600" dirty="0">
                <a:hlinkClick r:id="rId19"/>
              </a:rPr>
              <a:t>link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236228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26C8D86-A879-4313-8A56-BF89290C3E6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D6846-D07E-4389-9221-A622BDA8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v-SE" dirty="0"/>
              <a:t>	</a:t>
            </a:r>
            <a:fld id="{F8442D06-2EF4-4715-82C9-48917B552058}" type="slidenum">
              <a:rPr lang="sv-SE" smtClean="0"/>
              <a:t>6</a:t>
            </a:fld>
            <a:endParaRPr lang="sv-SE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C1F6B5-93D0-47BB-A4C6-A42FC810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465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1751A6"/>
                </a:solidFill>
              </a:rPr>
              <a:t>Generative models are also used for molecular engineering.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EE2B6-521E-404E-94C6-504895BB089A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45C3E-4191-46F0-9619-E33FAB08FE34}"/>
              </a:ext>
            </a:extLst>
          </p:cNvPr>
          <p:cNvSpPr/>
          <p:nvPr/>
        </p:nvSpPr>
        <p:spPr>
          <a:xfrm>
            <a:off x="0" y="6402047"/>
            <a:ext cx="12302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Cao and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Kipf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arXiv:1805.11973. 2018.		Mercado et al.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Mach. Learn.: Sci. Technol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2021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 		</a:t>
            </a:r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Gómez-</a:t>
            </a:r>
            <a:r>
              <a:rPr lang="fr-FR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Bombarelli</a:t>
            </a:r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al</a:t>
            </a:r>
            <a:r>
              <a:rPr lang="fr-FR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ACS Cent. </a:t>
            </a:r>
            <a:r>
              <a:rPr lang="fr-FR" sz="12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</a:t>
            </a:r>
            <a:r>
              <a:rPr lang="fr-FR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fr-F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4, 268−276.		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al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ICLR, 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b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Dauparas, Justas, et al.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Science, 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			Olivecrona, Marcus, et al.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J. Cheminf., 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2017,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1-14.	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Jensen, Jan H. </a:t>
            </a:r>
            <a:r>
              <a:rPr lang="en-US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Chemical Science,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3567-3572</a:t>
            </a:r>
            <a:endParaRPr lang="fr-FR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B4D7A9-3DB9-4BA9-89E5-9131E6DA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330" y="2367126"/>
            <a:ext cx="5767572" cy="17927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11BF82-4E6A-4CCA-B348-544B585A7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07" y="951125"/>
            <a:ext cx="4487412" cy="23469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AB8A8A-16AC-4653-9AB7-94900AD41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129" y="4373965"/>
            <a:ext cx="5370391" cy="18652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0E3A71-1AEE-44B6-B4AE-281743B58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07" y="3559972"/>
            <a:ext cx="4372610" cy="2608936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4AF4EE56-668A-4547-BCFC-162F60EFF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249" y="784701"/>
            <a:ext cx="2260053" cy="1564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077457-2BDA-4627-9916-4042B39825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1348" y="817687"/>
            <a:ext cx="4656593" cy="1495548"/>
          </a:xfrm>
          <a:prstGeom prst="rect">
            <a:avLst/>
          </a:prstGeom>
        </p:spPr>
      </p:pic>
      <p:pic>
        <p:nvPicPr>
          <p:cNvPr id="2052" name="Picture 4" descr="https://pubs.rsc.org/image/article/2019/sc/c8sc05372c/c8sc05372c-f1.gif">
            <a:extLst>
              <a:ext uri="{FF2B5EF4-FFF2-40B4-BE49-F238E27FC236}">
                <a16:creationId xmlns:a16="http://schemas.microsoft.com/office/drawing/2014/main" id="{3F7ECD12-2AB9-49FA-8491-F06D4954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19" y="3740756"/>
            <a:ext cx="2118827" cy="171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838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88C124-9615-4398-8945-3D44A3CC02EC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66265-8D13-4E0A-AED2-20003EE4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7</a:t>
            </a:fld>
            <a:endParaRPr lang="sv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8D0842-3F42-418E-B39E-3DB771F3936A}"/>
              </a:ext>
            </a:extLst>
          </p:cNvPr>
          <p:cNvSpPr/>
          <p:nvPr/>
        </p:nvSpPr>
        <p:spPr>
          <a:xfrm>
            <a:off x="8878" y="6411216"/>
            <a:ext cx="118605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0F65B50-3BD4-4C3F-A51D-8918CBD3156F}"/>
              </a:ext>
            </a:extLst>
          </p:cNvPr>
          <p:cNvSpPr txBox="1">
            <a:spLocks/>
          </p:cNvSpPr>
          <p:nvPr/>
        </p:nvSpPr>
        <p:spPr>
          <a:xfrm>
            <a:off x="0" y="-16579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1751A6"/>
                </a:solidFill>
              </a:rPr>
              <a:t>In early drug discovery, molecular DGMs can be used for </a:t>
            </a:r>
            <a:br>
              <a:rPr lang="en-US" sz="3200" b="1" dirty="0">
                <a:solidFill>
                  <a:srgbClr val="1751A6"/>
                </a:solidFill>
              </a:rPr>
            </a:br>
            <a:r>
              <a:rPr lang="en-US" sz="3200" b="1" i="1" dirty="0">
                <a:solidFill>
                  <a:srgbClr val="1751A6"/>
                </a:solidFill>
              </a:rPr>
              <a:t>de novo</a:t>
            </a:r>
            <a:r>
              <a:rPr lang="en-US" sz="3200" b="1" dirty="0">
                <a:solidFill>
                  <a:srgbClr val="1751A6"/>
                </a:solidFill>
              </a:rPr>
              <a:t> molecular design.</a:t>
            </a:r>
            <a:endParaRPr lang="sv-SE" sz="3200" b="1" dirty="0">
              <a:solidFill>
                <a:srgbClr val="1751A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E6245A-7305-4F73-AA0E-08F3CABC5002}"/>
              </a:ext>
            </a:extLst>
          </p:cNvPr>
          <p:cNvSpPr/>
          <p:nvPr/>
        </p:nvSpPr>
        <p:spPr>
          <a:xfrm>
            <a:off x="0" y="9053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C010F7-C528-409D-A255-ABA8A93F6384}"/>
              </a:ext>
            </a:extLst>
          </p:cNvPr>
          <p:cNvGrpSpPr/>
          <p:nvPr/>
        </p:nvGrpSpPr>
        <p:grpSpPr>
          <a:xfrm>
            <a:off x="788676" y="1598224"/>
            <a:ext cx="10614648" cy="3806895"/>
            <a:chOff x="788676" y="1598224"/>
            <a:chExt cx="10614648" cy="38068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60BA27-7B4F-4B16-B865-B94BE65D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76" y="1598224"/>
              <a:ext cx="10614648" cy="3806895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AFA2FC4-0DB9-48D0-AC03-DD85C21EB527}"/>
                </a:ext>
              </a:extLst>
            </p:cNvPr>
            <p:cNvSpPr/>
            <p:nvPr/>
          </p:nvSpPr>
          <p:spPr>
            <a:xfrm>
              <a:off x="919249" y="2308338"/>
              <a:ext cx="1824914" cy="954165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sv-SE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DGM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50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4D80B95-A7CE-43A4-A065-6560E78DA979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BFB693-BC38-4C12-8635-055B1F419E70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B4A15-9F4F-4C2A-8592-7E1171ED2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456" y="1483906"/>
            <a:ext cx="6687088" cy="402470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141B65D-C31A-4948-84D0-FB589601B47A}"/>
              </a:ext>
            </a:extLst>
          </p:cNvPr>
          <p:cNvSpPr/>
          <p:nvPr/>
        </p:nvSpPr>
        <p:spPr>
          <a:xfrm>
            <a:off x="0" y="6589710"/>
            <a:ext cx="11826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Figure form Sanchez-Lengeling, B. &amp; Aspuru-Guzik, A.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Science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sv-SE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sv-SE" sz="12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361</a:t>
            </a:r>
            <a:r>
              <a:rPr lang="sv-SE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(6400), 360–365.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664F1F-50B2-4578-9949-CA4618AF357A}"/>
              </a:ext>
            </a:extLst>
          </p:cNvPr>
          <p:cNvSpPr/>
          <p:nvPr/>
        </p:nvSpPr>
        <p:spPr>
          <a:xfrm>
            <a:off x="7913184" y="1416646"/>
            <a:ext cx="1482297" cy="402470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2B7B0D-7F7B-4E4B-A65C-975B14A5D32A}"/>
              </a:ext>
            </a:extLst>
          </p:cNvPr>
          <p:cNvSpPr/>
          <p:nvPr/>
        </p:nvSpPr>
        <p:spPr>
          <a:xfrm>
            <a:off x="7946094" y="1078261"/>
            <a:ext cx="1698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00B050"/>
                </a:solidFill>
                <a:latin typeface="3ds"/>
              </a:rPr>
              <a:t>de novo </a:t>
            </a:r>
            <a:r>
              <a:rPr lang="en-US" sz="1600" b="1" dirty="0">
                <a:solidFill>
                  <a:srgbClr val="00B050"/>
                </a:solidFill>
                <a:latin typeface="3ds"/>
              </a:rPr>
              <a:t>design</a:t>
            </a:r>
            <a:endParaRPr lang="sv-SE" sz="1600" dirty="0">
              <a:solidFill>
                <a:srgbClr val="00B050"/>
              </a:solidFill>
              <a:latin typeface="3d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7D8F5-CD69-47D8-9E65-EE2CBB07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8</a:t>
            </a:fld>
            <a:endParaRPr lang="sv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3D5C42-DC17-4F2E-87C0-4457A1706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465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i="1" dirty="0">
                <a:solidFill>
                  <a:srgbClr val="1751A6"/>
                </a:solidFill>
              </a:rPr>
              <a:t>De novo</a:t>
            </a:r>
            <a:r>
              <a:rPr lang="en-US" sz="3200" b="1" dirty="0">
                <a:solidFill>
                  <a:srgbClr val="1751A6"/>
                </a:solidFill>
              </a:rPr>
              <a:t> molecular design is </a:t>
            </a:r>
            <a:r>
              <a:rPr lang="en-US" sz="3200" b="1" u="sng" dirty="0">
                <a:solidFill>
                  <a:srgbClr val="1751A6"/>
                </a:solidFill>
              </a:rPr>
              <a:t>complementary</a:t>
            </a:r>
            <a:r>
              <a:rPr lang="en-US" sz="3200" b="1" dirty="0">
                <a:solidFill>
                  <a:srgbClr val="1751A6"/>
                </a:solidFill>
              </a:rPr>
              <a:t> to virtual screening.</a:t>
            </a:r>
            <a:endParaRPr lang="sv-SE" sz="3200" b="1" i="1" dirty="0">
              <a:solidFill>
                <a:srgbClr val="1751A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4BFD3D-2E23-4FE9-9242-8049CE2A5921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F60C15-694D-47EE-9C09-E27888FD7467}"/>
              </a:ext>
            </a:extLst>
          </p:cNvPr>
          <p:cNvSpPr/>
          <p:nvPr/>
        </p:nvSpPr>
        <p:spPr>
          <a:xfrm>
            <a:off x="6349184" y="1416646"/>
            <a:ext cx="1482297" cy="4024708"/>
          </a:xfrm>
          <a:prstGeom prst="roundRect">
            <a:avLst/>
          </a:prstGeom>
          <a:noFill/>
          <a:ln w="28575">
            <a:solidFill>
              <a:srgbClr val="D77F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00B05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2BFEB5-21AE-43A9-8F2B-115AC6AEC0A2}"/>
              </a:ext>
            </a:extLst>
          </p:cNvPr>
          <p:cNvSpPr/>
          <p:nvPr/>
        </p:nvSpPr>
        <p:spPr>
          <a:xfrm>
            <a:off x="6330712" y="1069383"/>
            <a:ext cx="16987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D77FC4"/>
                </a:solidFill>
                <a:latin typeface="3ds"/>
              </a:rPr>
              <a:t>virtual screening</a:t>
            </a:r>
            <a:endParaRPr lang="sv-SE" sz="1600" dirty="0">
              <a:solidFill>
                <a:srgbClr val="D77FC4"/>
              </a:solidFill>
              <a:latin typeface="3d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630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 animBg="1"/>
      <p:bldP spid="2" grpId="0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26C8D86-A879-4313-8A56-BF89290C3E6A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D6846-D07E-4389-9221-A622BDA8D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42D06-2EF4-4715-82C9-48917B552058}" type="slidenum">
              <a:rPr lang="sv-SE" smtClean="0"/>
              <a:t>9</a:t>
            </a:fld>
            <a:endParaRPr lang="sv-SE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C1F6B5-93D0-47BB-A4C6-A42FC8108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465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1751A6"/>
                </a:solidFill>
              </a:rPr>
              <a:t>Ideally, </a:t>
            </a:r>
            <a:r>
              <a:rPr lang="en-US" sz="3200" b="1" i="1" dirty="0">
                <a:solidFill>
                  <a:srgbClr val="1751A6"/>
                </a:solidFill>
              </a:rPr>
              <a:t>de novo </a:t>
            </a:r>
            <a:r>
              <a:rPr lang="en-US" sz="3200" b="1" dirty="0">
                <a:solidFill>
                  <a:srgbClr val="1751A6"/>
                </a:solidFill>
              </a:rPr>
              <a:t>design leads to fewer DMTA cycles in drug development... </a:t>
            </a:r>
            <a:endParaRPr lang="sv-SE" sz="3200" b="1" dirty="0">
              <a:solidFill>
                <a:srgbClr val="1751A6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EE2B6-521E-404E-94C6-504895BB089A}"/>
              </a:ext>
            </a:extLst>
          </p:cNvPr>
          <p:cNvSpPr/>
          <p:nvPr/>
        </p:nvSpPr>
        <p:spPr>
          <a:xfrm>
            <a:off x="0" y="664027"/>
            <a:ext cx="12192000" cy="48493"/>
          </a:xfrm>
          <a:prstGeom prst="rect">
            <a:avLst/>
          </a:prstGeom>
          <a:solidFill>
            <a:srgbClr val="1751A6"/>
          </a:solidFill>
          <a:ln>
            <a:solidFill>
              <a:srgbClr val="1751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79E0092-49F8-4679-969E-90A91A120D21}"/>
              </a:ext>
            </a:extLst>
          </p:cNvPr>
          <p:cNvGraphicFramePr/>
          <p:nvPr/>
        </p:nvGraphicFramePr>
        <p:xfrm>
          <a:off x="2225675" y="1050905"/>
          <a:ext cx="7740650" cy="5087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Experience free icon">
            <a:extLst>
              <a:ext uri="{FF2B5EF4-FFF2-40B4-BE49-F238E27FC236}">
                <a16:creationId xmlns:a16="http://schemas.microsoft.com/office/drawing/2014/main" id="{43912DCA-F315-4C02-B460-91055104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38" y="994850"/>
            <a:ext cx="1099212" cy="109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 design free icon">
            <a:extLst>
              <a:ext uri="{FF2B5EF4-FFF2-40B4-BE49-F238E27FC236}">
                <a16:creationId xmlns:a16="http://schemas.microsoft.com/office/drawing/2014/main" id="{6E478B99-0A46-4B85-B2ED-DAF14395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233" y="1043752"/>
            <a:ext cx="1001408" cy="10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hemistry">
            <a:extLst>
              <a:ext uri="{FF2B5EF4-FFF2-40B4-BE49-F238E27FC236}">
                <a16:creationId xmlns:a16="http://schemas.microsoft.com/office/drawing/2014/main" id="{20202599-19C8-496A-A04D-1FBEE726C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33517" y="4850795"/>
            <a:ext cx="924840" cy="9248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est free icon">
            <a:extLst>
              <a:ext uri="{FF2B5EF4-FFF2-40B4-BE49-F238E27FC236}">
                <a16:creationId xmlns:a16="http://schemas.microsoft.com/office/drawing/2014/main" id="{3FB48603-ECB3-4BDF-8FBD-61348CB7A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64" y="4866035"/>
            <a:ext cx="894360" cy="8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44EF14D-A5B4-4F16-8147-790FDDE376CD}"/>
              </a:ext>
            </a:extLst>
          </p:cNvPr>
          <p:cNvSpPr/>
          <p:nvPr/>
        </p:nvSpPr>
        <p:spPr>
          <a:xfrm>
            <a:off x="-406747" y="6193973"/>
            <a:ext cx="4178647" cy="954165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sv-SE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DMTA: ''design-make-test-analyze''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85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5.7|14.5|1.2|7.1|1.5|4.9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6.8|24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6.8|24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7|0.6|15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5.7|14.5|1.2|7.1|1.5|4.9|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5.7|14.5|1.2|7.1|1.5|4.9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5.7|14.5|1.2|7.1|1.5|4.9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5.7|14.5|1.2|7.1|1.5|4.9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|4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5.7|14.5|1.2|7.1|1.5|4.9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5.7|14.5|1.2|7.1|1.5|4.9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5.7|14.5|1.2|7.1|1.5|4.9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heme/theme1.xml><?xml version="1.0" encoding="utf-8"?>
<a:theme xmlns:a="http://schemas.openxmlformats.org/drawingml/2006/main" name="Office Theme">
  <a:themeElements>
    <a:clrScheme name="Rocío Mercado - Group Theme">
      <a:dk1>
        <a:sysClr val="windowText" lastClr="000000"/>
      </a:dk1>
      <a:lt1>
        <a:sysClr val="window" lastClr="FFFFFF"/>
      </a:lt1>
      <a:dk2>
        <a:srgbClr val="0E3754"/>
      </a:dk2>
      <a:lt2>
        <a:srgbClr val="DBECF9"/>
      </a:lt2>
      <a:accent1>
        <a:srgbClr val="0E3754"/>
      </a:accent1>
      <a:accent2>
        <a:srgbClr val="7EBEEA"/>
      </a:accent2>
      <a:accent3>
        <a:srgbClr val="DBECF9"/>
      </a:accent3>
      <a:accent4>
        <a:srgbClr val="0E3754"/>
      </a:accent4>
      <a:accent5>
        <a:srgbClr val="7EBEEA"/>
      </a:accent5>
      <a:accent6>
        <a:srgbClr val="DBECF9"/>
      </a:accent6>
      <a:hlink>
        <a:srgbClr val="E593CE"/>
      </a:hlink>
      <a:folHlink>
        <a:srgbClr val="954F72"/>
      </a:folHlink>
    </a:clrScheme>
    <a:fontScheme name="Rocío Mercado - Group Theme">
      <a:majorFont>
        <a:latin typeface="Calibri Light"/>
        <a:ea typeface=""/>
        <a:cs typeface=""/>
      </a:majorFont>
      <a:minorFont>
        <a:latin typeface="Garamond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28928</TotalTime>
  <Words>3248</Words>
  <Application>Microsoft Office PowerPoint</Application>
  <PresentationFormat>Widescreen</PresentationFormat>
  <Paragraphs>591</Paragraphs>
  <Slides>58</Slides>
  <Notes>30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3ds</vt:lpstr>
      <vt:lpstr>-apple-system</vt:lpstr>
      <vt:lpstr>Arial</vt:lpstr>
      <vt:lpstr>Arial Rounded MT Bold</vt:lpstr>
      <vt:lpstr>Calibri</vt:lpstr>
      <vt:lpstr>Calibri Light</vt:lpstr>
      <vt:lpstr>Garamond</vt:lpstr>
      <vt:lpstr>Geneva</vt:lpstr>
      <vt:lpstr>Times</vt:lpstr>
      <vt:lpstr>Wingdings</vt:lpstr>
      <vt:lpstr>Office Theme</vt:lpstr>
      <vt:lpstr>CS ChemDraw Drawing</vt:lpstr>
      <vt:lpstr>Exploring new frontiers in drug discovery using deep generative models</vt:lpstr>
      <vt:lpstr>Outline</vt:lpstr>
      <vt:lpstr>Introduction</vt:lpstr>
      <vt:lpstr>What are generative models?</vt:lpstr>
      <vt:lpstr>Generative models are used across a range of industries and applications.</vt:lpstr>
      <vt:lpstr>Generative models are also used for molecular engineering.</vt:lpstr>
      <vt:lpstr>PowerPoint Presentation</vt:lpstr>
      <vt:lpstr>De novo molecular design is complementary to virtual screening.</vt:lpstr>
      <vt:lpstr>Ideally, de novo design leads to fewer DMTA cycles in drug development... </vt:lpstr>
      <vt:lpstr>… and higher rates of success in clinical trials.</vt:lpstr>
      <vt:lpstr>Building &amp; benchmarking molecular deep generative models (DGMs)</vt:lpstr>
      <vt:lpstr>PowerPoint Presentation</vt:lpstr>
      <vt:lpstr>PowerPoint Presentation</vt:lpstr>
      <vt:lpstr>The unique structure of our data requires us to leverage the correct architecture/approach for that generation task.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Exciting applications of molecular DGMs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&amp; outlook</vt:lpstr>
      <vt:lpstr>PowerPoint Presentation</vt:lpstr>
      <vt:lpstr>PowerPoint Presentation</vt:lpstr>
      <vt:lpstr>AI-based drug discovery companies have 18 assets in clinical trials (8/22).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graph traversal algorithms in graph-based molecular generation</dc:title>
  <dc:creator>Rocío Mercado</dc:creator>
  <cp:lastModifiedBy>Rocío Mercado</cp:lastModifiedBy>
  <cp:revision>2396</cp:revision>
  <dcterms:created xsi:type="dcterms:W3CDTF">2021-09-19T15:18:24Z</dcterms:created>
  <dcterms:modified xsi:type="dcterms:W3CDTF">2022-11-08T13:44:58Z</dcterms:modified>
</cp:coreProperties>
</file>